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38"/>
  </p:notesMasterIdLst>
  <p:sldIdLst>
    <p:sldId id="257" r:id="rId5"/>
    <p:sldId id="348" r:id="rId6"/>
    <p:sldId id="306" r:id="rId7"/>
    <p:sldId id="311" r:id="rId8"/>
    <p:sldId id="305" r:id="rId9"/>
    <p:sldId id="329" r:id="rId10"/>
    <p:sldId id="319" r:id="rId11"/>
    <p:sldId id="283" r:id="rId12"/>
    <p:sldId id="312" r:id="rId13"/>
    <p:sldId id="313" r:id="rId14"/>
    <p:sldId id="349" r:id="rId15"/>
    <p:sldId id="320" r:id="rId16"/>
    <p:sldId id="296" r:id="rId17"/>
    <p:sldId id="339" r:id="rId18"/>
    <p:sldId id="333" r:id="rId19"/>
    <p:sldId id="303" r:id="rId20"/>
    <p:sldId id="340" r:id="rId21"/>
    <p:sldId id="352" r:id="rId22"/>
    <p:sldId id="338" r:id="rId23"/>
    <p:sldId id="323" r:id="rId24"/>
    <p:sldId id="350" r:id="rId25"/>
    <p:sldId id="321" r:id="rId26"/>
    <p:sldId id="324" r:id="rId27"/>
    <p:sldId id="336" r:id="rId28"/>
    <p:sldId id="351" r:id="rId29"/>
    <p:sldId id="322" r:id="rId30"/>
    <p:sldId id="325" r:id="rId31"/>
    <p:sldId id="341" r:id="rId32"/>
    <p:sldId id="280" r:id="rId33"/>
    <p:sldId id="326" r:id="rId34"/>
    <p:sldId id="346" r:id="rId35"/>
    <p:sldId id="270" r:id="rId36"/>
    <p:sldId id="34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2D60B17-E2E0-77C2-7BB6-24BC552AA846}" name="Guest User" initials="GU" userId="S::urn:spo:anon#3f3747ee79bae5d24b35938500189286cf9a59ec6882e5eff9d1be0f974f0c55::" providerId="AD"/>
  <p188:author id="{725BA829-07D3-0824-ECA4-2C39A060AB83}" name="Rebecca Myles" initials="RM" userId="S::rmyles@dukeofed.org::da50b72b-26a0-43c2-bef2-144a50fa3c76" providerId="AD"/>
  <p188:author id="{2834EA37-D07F-ECC1-6275-B4D7C62E981B}" name="Jeffrey Yao" initials="JY" userId="S::jyao@dukeofed.org::458ccdd2-401f-4d91-b451-36edb8812165" providerId="AD"/>
  <p188:author id="{50BF5F3A-8077-39ED-B6D4-1ADEA92B4403}" name="Ashley Smith" initials="" userId="S::asmith@dukeofed.org::37f6f80f-34a4-4798-8dd4-2355c36fc2c9" providerId="AD"/>
  <p188:author id="{63987565-9F91-5EE6-02BC-3D7C95722C85}" name="Camille McArthur" initials="CM" userId="S::cmcarthur@dukeofed.org::034ba228-2464-47ca-82d8-d0e46041cc6d" providerId="AD"/>
  <p188:author id="{61E4B365-C2AB-2B95-4991-C42AF6CBC98C}" name="Andrew Ratcliff" initials="AR" userId="S::aratcliff@dukeofed.org::ef0cca35-8aa3-4821-b89f-676dff400280" providerId="AD"/>
  <p188:author id="{407AED75-DE1D-405D-3C8F-CDEA0CF84927}" name="Andrew Ratcliff" initials="AR" userId="dd48cea50e2c667a" providerId="Windows Live"/>
  <p188:author id="{73827588-A801-9570-EB56-7373EB4CA849}" name="Jeremey Ludwig" initials="JL" userId="S::jludwig@dukeofed.org::c060bf46-9c24-4dd1-bab0-cb424cdee467" providerId="AD"/>
  <p188:author id="{EE878CB7-0346-8E99-2A4F-2A356982BBA0}" name="Vicky Buteau" initials="VB" userId="S::vbuteau@dukeofed.org::18d96e33-f207-49c6-a130-54e2e604c2db" providerId="AD"/>
  <p188:author id="{129139BA-F80A-BFCE-F213-4561EBF97A90}" name="Mark Little" initials="ML" userId="S::mlittle@dukeofed.org::7d137327-78c8-4ece-a54d-85da74f3a5c4" providerId="AD"/>
  <p188:author id="{05C34BDF-ADCC-7AE1-666F-A4FCB850BCD6}" name="Katherine Kellesis" initials="KK" userId="S::kkellesis@dukeofed.org::fa7fa990-71e1-4129-80ac-bbc745ebde59" providerId="AD"/>
  <p188:author id="{E6BB51E4-E436-A91A-408D-0891E16D62E4}" name="Laura Roberts Wilfrid" initials="LRW" userId="S::lroberts@dukeofed.org::ea42e267-de48-46fb-992b-27be19ea4e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5A"/>
    <a:srgbClr val="A7A9AC"/>
    <a:srgbClr val="BA8748"/>
    <a:srgbClr val="00CC99"/>
    <a:srgbClr val="CC0000"/>
    <a:srgbClr val="FF0000"/>
    <a:srgbClr val="FF33CC"/>
    <a:srgbClr val="F4C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C9F4C-AB9F-6660-D1B6-35D73A3287DA}" v="25" dt="2024-02-27T22:15:20.592"/>
    <p1510:client id="{70222ABC-08F9-B419-8357-2E299204DF61}" v="14" dt="2024-02-28T19:02:41.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2615" autoAdjust="0"/>
  </p:normalViewPr>
  <p:slideViewPr>
    <p:cSldViewPr snapToGrid="0">
      <p:cViewPr varScale="1">
        <p:scale>
          <a:sx n="103" d="100"/>
          <a:sy n="103" d="100"/>
        </p:scale>
        <p:origin x="8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BF502-06A3-4DC1-A6CD-F76745C6EC8A}" type="datetimeFigureOut">
              <a:rPr lang="en-CA" smtClean="0"/>
              <a:t>2024-02-28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44917-6B57-49C5-8FB0-36E9CB411676}" type="slidenum">
              <a:rPr lang="en-CA" smtClean="0"/>
              <a:t>‹#›</a:t>
            </a:fld>
            <a:endParaRPr lang="en-CA"/>
          </a:p>
        </p:txBody>
      </p:sp>
    </p:spTree>
    <p:extLst>
      <p:ext uri="{BB962C8B-B14F-4D97-AF65-F5344CB8AC3E}">
        <p14:creationId xmlns:p14="http://schemas.microsoft.com/office/powerpoint/2010/main" val="354294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1</a:t>
            </a:fld>
            <a:endParaRPr lang="en-CA"/>
          </a:p>
        </p:txBody>
      </p:sp>
    </p:spTree>
    <p:extLst>
      <p:ext uri="{BB962C8B-B14F-4D97-AF65-F5344CB8AC3E}">
        <p14:creationId xmlns:p14="http://schemas.microsoft.com/office/powerpoint/2010/main" val="159125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12</a:t>
            </a:fld>
            <a:endParaRPr lang="en-CA"/>
          </a:p>
        </p:txBody>
      </p:sp>
    </p:spTree>
    <p:extLst>
      <p:ext uri="{BB962C8B-B14F-4D97-AF65-F5344CB8AC3E}">
        <p14:creationId xmlns:p14="http://schemas.microsoft.com/office/powerpoint/2010/main" val="345247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13</a:t>
            </a:fld>
            <a:endParaRPr lang="en-CA"/>
          </a:p>
        </p:txBody>
      </p:sp>
    </p:spTree>
    <p:extLst>
      <p:ext uri="{BB962C8B-B14F-4D97-AF65-F5344CB8AC3E}">
        <p14:creationId xmlns:p14="http://schemas.microsoft.com/office/powerpoint/2010/main" val="182618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14</a:t>
            </a:fld>
            <a:endParaRPr lang="en-CA"/>
          </a:p>
        </p:txBody>
      </p:sp>
    </p:spTree>
    <p:extLst>
      <p:ext uri="{BB962C8B-B14F-4D97-AF65-F5344CB8AC3E}">
        <p14:creationId xmlns:p14="http://schemas.microsoft.com/office/powerpoint/2010/main" val="223995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15</a:t>
            </a:fld>
            <a:endParaRPr lang="en-CA"/>
          </a:p>
        </p:txBody>
      </p:sp>
    </p:spTree>
    <p:extLst>
      <p:ext uri="{BB962C8B-B14F-4D97-AF65-F5344CB8AC3E}">
        <p14:creationId xmlns:p14="http://schemas.microsoft.com/office/powerpoint/2010/main" val="163347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16</a:t>
            </a:fld>
            <a:endParaRPr lang="en-CA"/>
          </a:p>
        </p:txBody>
      </p:sp>
    </p:spTree>
    <p:extLst>
      <p:ext uri="{BB962C8B-B14F-4D97-AF65-F5344CB8AC3E}">
        <p14:creationId xmlns:p14="http://schemas.microsoft.com/office/powerpoint/2010/main" val="139051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17</a:t>
            </a:fld>
            <a:endParaRPr lang="en-CA"/>
          </a:p>
        </p:txBody>
      </p:sp>
    </p:spTree>
    <p:extLst>
      <p:ext uri="{BB962C8B-B14F-4D97-AF65-F5344CB8AC3E}">
        <p14:creationId xmlns:p14="http://schemas.microsoft.com/office/powerpoint/2010/main" val="383953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18</a:t>
            </a:fld>
            <a:endParaRPr lang="en-CA"/>
          </a:p>
        </p:txBody>
      </p:sp>
    </p:spTree>
    <p:extLst>
      <p:ext uri="{BB962C8B-B14F-4D97-AF65-F5344CB8AC3E}">
        <p14:creationId xmlns:p14="http://schemas.microsoft.com/office/powerpoint/2010/main" val="1679600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51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97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22</a:t>
            </a:fld>
            <a:endParaRPr lang="en-CA"/>
          </a:p>
        </p:txBody>
      </p:sp>
    </p:spTree>
    <p:extLst>
      <p:ext uri="{BB962C8B-B14F-4D97-AF65-F5344CB8AC3E}">
        <p14:creationId xmlns:p14="http://schemas.microsoft.com/office/powerpoint/2010/main" val="146983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2</a:t>
            </a:fld>
            <a:endParaRPr lang="en-CA"/>
          </a:p>
        </p:txBody>
      </p:sp>
    </p:spTree>
    <p:extLst>
      <p:ext uri="{BB962C8B-B14F-4D97-AF65-F5344CB8AC3E}">
        <p14:creationId xmlns:p14="http://schemas.microsoft.com/office/powerpoint/2010/main" val="106827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295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8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26</a:t>
            </a:fld>
            <a:endParaRPr lang="en-CA"/>
          </a:p>
        </p:txBody>
      </p:sp>
    </p:spTree>
    <p:extLst>
      <p:ext uri="{BB962C8B-B14F-4D97-AF65-F5344CB8AC3E}">
        <p14:creationId xmlns:p14="http://schemas.microsoft.com/office/powerpoint/2010/main" val="1384493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404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29</a:t>
            </a:fld>
            <a:endParaRPr lang="en-CA"/>
          </a:p>
        </p:txBody>
      </p:sp>
    </p:spTree>
    <p:extLst>
      <p:ext uri="{BB962C8B-B14F-4D97-AF65-F5344CB8AC3E}">
        <p14:creationId xmlns:p14="http://schemas.microsoft.com/office/powerpoint/2010/main" val="98476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30</a:t>
            </a:fld>
            <a:endParaRPr lang="en-CA"/>
          </a:p>
        </p:txBody>
      </p:sp>
    </p:spTree>
    <p:extLst>
      <p:ext uri="{BB962C8B-B14F-4D97-AF65-F5344CB8AC3E}">
        <p14:creationId xmlns:p14="http://schemas.microsoft.com/office/powerpoint/2010/main" val="2263164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31</a:t>
            </a:fld>
            <a:endParaRPr lang="en-CA"/>
          </a:p>
        </p:txBody>
      </p:sp>
    </p:spTree>
    <p:extLst>
      <p:ext uri="{BB962C8B-B14F-4D97-AF65-F5344CB8AC3E}">
        <p14:creationId xmlns:p14="http://schemas.microsoft.com/office/powerpoint/2010/main" val="338123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a:p>
            <a:r>
              <a:rPr lang="en-CA"/>
              <a:t>Link navigator instead of delivery resource portal.*****</a:t>
            </a:r>
          </a:p>
        </p:txBody>
      </p:sp>
      <p:sp>
        <p:nvSpPr>
          <p:cNvPr id="4" name="Slide Number Placeholder 3"/>
          <p:cNvSpPr>
            <a:spLocks noGrp="1"/>
          </p:cNvSpPr>
          <p:nvPr>
            <p:ph type="sldNum" sz="quarter" idx="5"/>
          </p:nvPr>
        </p:nvSpPr>
        <p:spPr/>
        <p:txBody>
          <a:bodyPr/>
          <a:lstStyle/>
          <a:p>
            <a:fld id="{32044917-6B57-49C5-8FB0-36E9CB411676}" type="slidenum">
              <a:rPr lang="en-CA" smtClean="0"/>
              <a:t>32</a:t>
            </a:fld>
            <a:endParaRPr lang="en-CA"/>
          </a:p>
        </p:txBody>
      </p:sp>
    </p:spTree>
    <p:extLst>
      <p:ext uri="{BB962C8B-B14F-4D97-AF65-F5344CB8AC3E}">
        <p14:creationId xmlns:p14="http://schemas.microsoft.com/office/powerpoint/2010/main" val="239698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74843ED-8019-464E-A8EB-02776C101C76}" type="slidenum">
              <a:rPr lang="en-CA" smtClean="0"/>
              <a:t>33</a:t>
            </a:fld>
            <a:endParaRPr lang="en-CA"/>
          </a:p>
        </p:txBody>
      </p:sp>
    </p:spTree>
    <p:extLst>
      <p:ext uri="{BB962C8B-B14F-4D97-AF65-F5344CB8AC3E}">
        <p14:creationId xmlns:p14="http://schemas.microsoft.com/office/powerpoint/2010/main" val="317817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3</a:t>
            </a:fld>
            <a:endParaRPr lang="en-CA"/>
          </a:p>
        </p:txBody>
      </p:sp>
    </p:spTree>
    <p:extLst>
      <p:ext uri="{BB962C8B-B14F-4D97-AF65-F5344CB8AC3E}">
        <p14:creationId xmlns:p14="http://schemas.microsoft.com/office/powerpoint/2010/main" val="163941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96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5</a:t>
            </a:fld>
            <a:endParaRPr lang="en-CA"/>
          </a:p>
        </p:txBody>
      </p:sp>
    </p:spTree>
    <p:extLst>
      <p:ext uri="{BB962C8B-B14F-4D97-AF65-F5344CB8AC3E}">
        <p14:creationId xmlns:p14="http://schemas.microsoft.com/office/powerpoint/2010/main" val="105805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44917-6B57-49C5-8FB0-36E9CB411676}" type="slidenum">
              <a:rPr lang="en-CA" smtClean="0"/>
              <a:t>7</a:t>
            </a:fld>
            <a:endParaRPr lang="en-CA"/>
          </a:p>
        </p:txBody>
      </p:sp>
    </p:spTree>
    <p:extLst>
      <p:ext uri="{BB962C8B-B14F-4D97-AF65-F5344CB8AC3E}">
        <p14:creationId xmlns:p14="http://schemas.microsoft.com/office/powerpoint/2010/main" val="187112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2044917-6B57-49C5-8FB0-36E9CB411676}" type="slidenum">
              <a:rPr lang="en-CA" smtClean="0"/>
              <a:t>8</a:t>
            </a:fld>
            <a:endParaRPr lang="en-CA"/>
          </a:p>
        </p:txBody>
      </p:sp>
    </p:spTree>
    <p:extLst>
      <p:ext uri="{BB962C8B-B14F-4D97-AF65-F5344CB8AC3E}">
        <p14:creationId xmlns:p14="http://schemas.microsoft.com/office/powerpoint/2010/main" val="307889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5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60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1C94F3B-D151-021D-FDBE-DDEEF825C22D}"/>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2023 The Duke of Edinburgh's International Award – Canada, All Rights Reserved</a:t>
            </a:r>
          </a:p>
        </p:txBody>
      </p:sp>
    </p:spTree>
    <p:extLst>
      <p:ext uri="{BB962C8B-B14F-4D97-AF65-F5344CB8AC3E}">
        <p14:creationId xmlns:p14="http://schemas.microsoft.com/office/powerpoint/2010/main" val="143049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B184517-BAEC-5D8B-EC08-EF14F5FEC43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a:ea typeface="Calibri" panose="020F0502020204030204" pitchFamily="34" charset="0"/>
              </a:rPr>
              <a:t>© 2023 The Duke of Edinburgh's International Award – Canada, All Rights Reserved</a:t>
            </a:r>
            <a:endParaRPr lang="en-CA" kern="100" dirty="0">
              <a:ea typeface="Calibri" panose="020F0502020204030204" pitchFamily="34" charset="0"/>
            </a:endParaRPr>
          </a:p>
        </p:txBody>
      </p:sp>
    </p:spTree>
    <p:extLst>
      <p:ext uri="{BB962C8B-B14F-4D97-AF65-F5344CB8AC3E}">
        <p14:creationId xmlns:p14="http://schemas.microsoft.com/office/powerpoint/2010/main" val="71722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F4DD56B-5306-21E5-5032-5EC1DD7E71DC}"/>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a:ea typeface="Calibri" panose="020F0502020204030204" pitchFamily="34" charset="0"/>
              </a:rPr>
              <a:t>© 2023 The Duke of Edinburgh's International Award – Canada, All Rights Reserved</a:t>
            </a:r>
            <a:endParaRPr lang="en-CA" kern="100" dirty="0">
              <a:ea typeface="Calibri" panose="020F0502020204030204" pitchFamily="34" charset="0"/>
            </a:endParaRPr>
          </a:p>
        </p:txBody>
      </p:sp>
    </p:spTree>
    <p:extLst>
      <p:ext uri="{BB962C8B-B14F-4D97-AF65-F5344CB8AC3E}">
        <p14:creationId xmlns:p14="http://schemas.microsoft.com/office/powerpoint/2010/main" val="1655945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9027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28.xml"/><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slide" Target="slide25.xml"/><Relationship Id="rId5" Type="http://schemas.openxmlformats.org/officeDocument/2006/relationships/image" Target="../media/image4.png"/><Relationship Id="rId10" Type="http://schemas.openxmlformats.org/officeDocument/2006/relationships/slide" Target="slide6.xml"/><Relationship Id="rId4" Type="http://schemas.openxmlformats.org/officeDocument/2006/relationships/image" Target="../media/image3.png"/><Relationship Id="rId9" Type="http://schemas.openxmlformats.org/officeDocument/2006/relationships/slide" Target="slide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keofed.org/fr/adventurous-journey-librar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dukeofed.org/wp-content/uploads/2024/02/Voyage-Daventure-Guide-De-Planification.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ukeofed.org/fr/adventurous-journey-navigato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hyperlink" Target="mailto:support@dukeofed.org"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dukeofed.org/wp-content/uploads/2023/12/Les-Exigences-Du-Voyage-Daventure.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dukeofed.org/fr/adventurous-journey-library/" TargetMode="External"/><Relationship Id="rId4" Type="http://schemas.openxmlformats.org/officeDocument/2006/relationships/hyperlink" Target="https://www.dukeofed.org/wp-content/uploads/2023/12/Apercu-des-options-du-voyage-daventu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2747776" y="380739"/>
            <a:ext cx="9496540" cy="1077218"/>
          </a:xfrm>
          <a:prstGeom prst="rect">
            <a:avLst/>
          </a:prstGeom>
          <a:noFill/>
        </p:spPr>
        <p:txBody>
          <a:bodyPr wrap="square" rtlCol="0">
            <a:spAutoFit/>
          </a:bodyPr>
          <a:lstStyle/>
          <a:p>
            <a:r>
              <a:rPr lang="fr-FR" sz="3200" b="1" dirty="0">
                <a:solidFill>
                  <a:srgbClr val="00B050"/>
                </a:solidFill>
                <a:ea typeface="Roboto"/>
              </a:rPr>
              <a:t>Conseils pour les </a:t>
            </a:r>
            <a:r>
              <a:rPr lang="en-CA" sz="3200" b="1" dirty="0" err="1">
                <a:solidFill>
                  <a:srgbClr val="00B050"/>
                </a:solidFill>
              </a:rPr>
              <a:t>Adultes</a:t>
            </a:r>
            <a:r>
              <a:rPr lang="en-CA" sz="3200" b="1" dirty="0">
                <a:solidFill>
                  <a:srgbClr val="00B050"/>
                </a:solidFill>
              </a:rPr>
              <a:t> </a:t>
            </a:r>
            <a:r>
              <a:rPr lang="en-CA" sz="3200" b="1" dirty="0" err="1">
                <a:solidFill>
                  <a:srgbClr val="00B050"/>
                </a:solidFill>
              </a:rPr>
              <a:t>délivrant</a:t>
            </a:r>
            <a:r>
              <a:rPr lang="en-CA" sz="3200" b="1" dirty="0">
                <a:solidFill>
                  <a:srgbClr val="00B050"/>
                </a:solidFill>
              </a:rPr>
              <a:t> le Prix</a:t>
            </a:r>
            <a:r>
              <a:rPr lang="fr-FR" sz="3200" b="1" dirty="0">
                <a:solidFill>
                  <a:srgbClr val="00B050"/>
                </a:solidFill>
                <a:ea typeface="Roboto"/>
              </a:rPr>
              <a:t>: Aider les participants à concevoir leur voyage d'aventure</a:t>
            </a:r>
            <a:endParaRPr lang="en-CA" sz="3200" b="1" dirty="0">
              <a:solidFill>
                <a:srgbClr val="00B050"/>
              </a:solidFill>
              <a:ea typeface="Roboto"/>
            </a:endParaRPr>
          </a:p>
        </p:txBody>
      </p:sp>
      <p:pic>
        <p:nvPicPr>
          <p:cNvPr id="5" name="Picture 4" descr="A green square with a white bird and a crown&#10;&#10;Description automatically generated">
            <a:extLst>
              <a:ext uri="{FF2B5EF4-FFF2-40B4-BE49-F238E27FC236}">
                <a16:creationId xmlns:a16="http://schemas.microsoft.com/office/drawing/2014/main" id="{073587D5-4C8F-5FB0-39F7-0CC571CE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131" y="393053"/>
            <a:ext cx="1014984" cy="1014984"/>
          </a:xfrm>
          <a:prstGeom prst="rect">
            <a:avLst/>
          </a:prstGeom>
        </p:spPr>
      </p:pic>
      <p:sp>
        <p:nvSpPr>
          <p:cNvPr id="10" name="TextBox 9">
            <a:extLst>
              <a:ext uri="{FF2B5EF4-FFF2-40B4-BE49-F238E27FC236}">
                <a16:creationId xmlns:a16="http://schemas.microsoft.com/office/drawing/2014/main" id="{0B9C7024-8C2A-4FF9-3605-CE9D9379BD21}"/>
              </a:ext>
            </a:extLst>
          </p:cNvPr>
          <p:cNvSpPr txBox="1"/>
          <p:nvPr/>
        </p:nvSpPr>
        <p:spPr>
          <a:xfrm>
            <a:off x="1460131" y="1572917"/>
            <a:ext cx="9377393" cy="646331"/>
          </a:xfrm>
          <a:prstGeom prst="rect">
            <a:avLst/>
          </a:prstGeom>
          <a:noFill/>
        </p:spPr>
        <p:txBody>
          <a:bodyPr wrap="square">
            <a:spAutoFit/>
          </a:bodyPr>
          <a:lstStyle/>
          <a:p>
            <a:r>
              <a:rPr lang="fr-FR" dirty="0"/>
              <a:t>L'objectif de ce document est de guider les chefs de groupe sur la manière d'aider leurs participants à concevoir leur voyage d'aventure à travers le modèle :</a:t>
            </a:r>
            <a:endParaRPr lang="en-US" dirty="0"/>
          </a:p>
        </p:txBody>
      </p:sp>
      <p:sp>
        <p:nvSpPr>
          <p:cNvPr id="28" name="Rectangle 27">
            <a:extLst>
              <a:ext uri="{FF2B5EF4-FFF2-40B4-BE49-F238E27FC236}">
                <a16:creationId xmlns:a16="http://schemas.microsoft.com/office/drawing/2014/main" id="{BABE8807-8C72-7E3F-C92C-6B3792A8BE23}"/>
              </a:ext>
            </a:extLst>
          </p:cNvPr>
          <p:cNvSpPr/>
          <p:nvPr/>
        </p:nvSpPr>
        <p:spPr>
          <a:xfrm>
            <a:off x="2085114" y="2765176"/>
            <a:ext cx="5896431" cy="12472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C391EAA0-124E-D07F-5EEF-E0299BC37C75}"/>
              </a:ext>
            </a:extLst>
          </p:cNvPr>
          <p:cNvSpPr txBox="1"/>
          <p:nvPr/>
        </p:nvSpPr>
        <p:spPr>
          <a:xfrm>
            <a:off x="1366722" y="3778546"/>
            <a:ext cx="10299414" cy="923330"/>
          </a:xfrm>
          <a:prstGeom prst="rect">
            <a:avLst/>
          </a:prstGeom>
          <a:noFill/>
        </p:spPr>
        <p:txBody>
          <a:bodyPr wrap="square">
            <a:spAutoFit/>
          </a:bodyPr>
          <a:lstStyle/>
          <a:p>
            <a:r>
              <a:rPr lang="fr-FR" sz="1800" dirty="0"/>
              <a:t>Les ressources incluses aident à structurer une approche bien préparée, ce qui est essentiel pour un voyage réussi et sûr. Choisissez les ressources et les méthodes de présentation qui conviennent le mieux aux besoins de votre centre du Prix.</a:t>
            </a:r>
            <a:endParaRPr lang="en-US" sz="1800" b="1" dirty="0"/>
          </a:p>
        </p:txBody>
      </p:sp>
      <p:sp>
        <p:nvSpPr>
          <p:cNvPr id="23" name="TextBox 22">
            <a:extLst>
              <a:ext uri="{FF2B5EF4-FFF2-40B4-BE49-F238E27FC236}">
                <a16:creationId xmlns:a16="http://schemas.microsoft.com/office/drawing/2014/main" id="{E5AD8D0F-13BD-A58B-1032-248C06C17741}"/>
              </a:ext>
            </a:extLst>
          </p:cNvPr>
          <p:cNvSpPr txBox="1"/>
          <p:nvPr/>
        </p:nvSpPr>
        <p:spPr>
          <a:xfrm>
            <a:off x="1366359" y="3339025"/>
            <a:ext cx="9377393" cy="369332"/>
          </a:xfrm>
          <a:prstGeom prst="rect">
            <a:avLst/>
          </a:prstGeom>
          <a:noFill/>
        </p:spPr>
        <p:txBody>
          <a:bodyPr wrap="square">
            <a:spAutoFit/>
          </a:bodyPr>
          <a:lstStyle/>
          <a:p>
            <a:r>
              <a:rPr lang="fr-FR" sz="1800" b="1" dirty="0">
                <a:solidFill>
                  <a:srgbClr val="00B050"/>
                </a:solidFill>
              </a:rPr>
              <a:t>remue-méninges</a:t>
            </a:r>
            <a:r>
              <a:rPr lang="en-US" b="1" dirty="0">
                <a:solidFill>
                  <a:srgbClr val="00B050"/>
                </a:solidFill>
              </a:rPr>
              <a:t>	      </a:t>
            </a:r>
            <a:r>
              <a:rPr lang="fr-FR" sz="1800" b="1" dirty="0">
                <a:solidFill>
                  <a:srgbClr val="00B050"/>
                </a:solidFill>
              </a:rPr>
              <a:t>planification</a:t>
            </a:r>
            <a:r>
              <a:rPr lang="en-US" b="1" dirty="0">
                <a:solidFill>
                  <a:srgbClr val="00B050"/>
                </a:solidFill>
              </a:rPr>
              <a:t>	          </a:t>
            </a:r>
            <a:r>
              <a:rPr lang="fr-FR" sz="1800" b="1" dirty="0">
                <a:solidFill>
                  <a:srgbClr val="00B050"/>
                </a:solidFill>
              </a:rPr>
              <a:t>voyage  	          révision</a:t>
            </a:r>
            <a:endParaRPr lang="en-US" b="1" dirty="0">
              <a:solidFill>
                <a:srgbClr val="00B050"/>
              </a:solidFill>
            </a:endParaRPr>
          </a:p>
        </p:txBody>
      </p:sp>
      <p:pic>
        <p:nvPicPr>
          <p:cNvPr id="12" name="Picture 11" descr="A person squatting down with a compass in the middle&#10;&#10;Description automatically generated">
            <a:extLst>
              <a:ext uri="{FF2B5EF4-FFF2-40B4-BE49-F238E27FC236}">
                <a16:creationId xmlns:a16="http://schemas.microsoft.com/office/drawing/2014/main" id="{2073AFC9-4A45-2E2C-8FD3-AC54719C8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051" y="2323591"/>
            <a:ext cx="952500" cy="952500"/>
          </a:xfrm>
          <a:prstGeom prst="rect">
            <a:avLst/>
          </a:prstGeom>
        </p:spPr>
      </p:pic>
      <p:pic>
        <p:nvPicPr>
          <p:cNvPr id="14" name="Picture 13" descr="A group of women looking at a map&#10;&#10;Description automatically generated">
            <a:extLst>
              <a:ext uri="{FF2B5EF4-FFF2-40B4-BE49-F238E27FC236}">
                <a16:creationId xmlns:a16="http://schemas.microsoft.com/office/drawing/2014/main" id="{C6E3122D-B226-6D7C-60D7-75BE595EE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260" y="2323591"/>
            <a:ext cx="952500" cy="952500"/>
          </a:xfrm>
          <a:prstGeom prst="rect">
            <a:avLst/>
          </a:prstGeom>
        </p:spPr>
      </p:pic>
      <p:pic>
        <p:nvPicPr>
          <p:cNvPr id="16" name="Picture 15" descr="A person with a green circle&#10;&#10;Description automatically generated with medium confidence">
            <a:extLst>
              <a:ext uri="{FF2B5EF4-FFF2-40B4-BE49-F238E27FC236}">
                <a16:creationId xmlns:a16="http://schemas.microsoft.com/office/drawing/2014/main" id="{5CC3D346-C9AA-67B8-EA9C-DF16D6D73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8842" y="2323591"/>
            <a:ext cx="952500" cy="952500"/>
          </a:xfrm>
          <a:prstGeom prst="rect">
            <a:avLst/>
          </a:prstGeom>
        </p:spPr>
      </p:pic>
      <p:pic>
        <p:nvPicPr>
          <p:cNvPr id="18" name="Picture 17" descr="A child reading a book&#10;&#10;Description automatically generated">
            <a:extLst>
              <a:ext uri="{FF2B5EF4-FFF2-40B4-BE49-F238E27FC236}">
                <a16:creationId xmlns:a16="http://schemas.microsoft.com/office/drawing/2014/main" id="{4F442E12-CBAA-2223-374F-3EA967DB02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0131" y="2323591"/>
            <a:ext cx="952500" cy="952500"/>
          </a:xfrm>
          <a:prstGeom prst="rect">
            <a:avLst/>
          </a:prstGeom>
        </p:spPr>
      </p:pic>
      <p:sp>
        <p:nvSpPr>
          <p:cNvPr id="2" name="Slide Number Placeholder 5">
            <a:extLst>
              <a:ext uri="{FF2B5EF4-FFF2-40B4-BE49-F238E27FC236}">
                <a16:creationId xmlns:a16="http://schemas.microsoft.com/office/drawing/2014/main" id="{92612070-5E5C-D795-0A44-9D8424778882}"/>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graphicFrame>
        <p:nvGraphicFramePr>
          <p:cNvPr id="6" name="Table 5">
            <a:extLst>
              <a:ext uri="{FF2B5EF4-FFF2-40B4-BE49-F238E27FC236}">
                <a16:creationId xmlns:a16="http://schemas.microsoft.com/office/drawing/2014/main" id="{EBA8E755-D00B-9296-B1B0-A9582FC2A547}"/>
              </a:ext>
            </a:extLst>
          </p:cNvPr>
          <p:cNvGraphicFramePr>
            <a:graphicFrameLocks noGrp="1"/>
          </p:cNvGraphicFramePr>
          <p:nvPr>
            <p:extLst>
              <p:ext uri="{D42A27DB-BD31-4B8C-83A1-F6EECF244321}">
                <p14:modId xmlns:p14="http://schemas.microsoft.com/office/powerpoint/2010/main" val="2160159126"/>
              </p:ext>
            </p:extLst>
          </p:nvPr>
        </p:nvGraphicFramePr>
        <p:xfrm>
          <a:off x="1460131" y="4701876"/>
          <a:ext cx="10299414" cy="1691640"/>
        </p:xfrm>
        <a:graphic>
          <a:graphicData uri="http://schemas.openxmlformats.org/drawingml/2006/table">
            <a:tbl>
              <a:tblPr firstRow="1" bandRow="1">
                <a:tableStyleId>{5C22544A-7EE6-4342-B048-85BDC9FD1C3A}</a:tableStyleId>
              </a:tblPr>
              <a:tblGrid>
                <a:gridCol w="5149707">
                  <a:extLst>
                    <a:ext uri="{9D8B030D-6E8A-4147-A177-3AD203B41FA5}">
                      <a16:colId xmlns:a16="http://schemas.microsoft.com/office/drawing/2014/main" val="3104826804"/>
                    </a:ext>
                  </a:extLst>
                </a:gridCol>
                <a:gridCol w="5149707">
                  <a:extLst>
                    <a:ext uri="{9D8B030D-6E8A-4147-A177-3AD203B41FA5}">
                      <a16:colId xmlns:a16="http://schemas.microsoft.com/office/drawing/2014/main" val="3193146166"/>
                    </a:ext>
                  </a:extLst>
                </a:gridCol>
              </a:tblGrid>
              <a:tr h="370840">
                <a:tc gridSpan="2">
                  <a:txBody>
                    <a:bodyPr/>
                    <a:lstStyle/>
                    <a:p>
                      <a:pPr algn="ctr"/>
                      <a:r>
                        <a:rPr lang="en-CA" sz="1600" dirty="0"/>
                        <a:t>Table des matières</a:t>
                      </a:r>
                    </a:p>
                  </a:txBody>
                  <a:tcPr>
                    <a:solidFill>
                      <a:srgbClr val="00B050"/>
                    </a:solidFill>
                  </a:tcPr>
                </a:tc>
                <a:tc hMerge="1">
                  <a:txBody>
                    <a:bodyPr/>
                    <a:lstStyle/>
                    <a:p>
                      <a:endParaRPr lang="en-CA" dirty="0"/>
                    </a:p>
                  </a:txBody>
                  <a:tcPr/>
                </a:tc>
                <a:extLst>
                  <a:ext uri="{0D108BD9-81ED-4DB2-BD59-A6C34878D82A}">
                    <a16:rowId xmlns:a16="http://schemas.microsoft.com/office/drawing/2014/main" val="21089197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hlinkClick r:id="rId8" action="ppaction://hlinksldjump"/>
                        </a:rPr>
                        <a:t>Diapositive 2-5 : Vue d'ensemble</a:t>
                      </a:r>
                      <a:endParaRPr lang="fr-FR" sz="16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hlinkClick r:id="rId9" action="ppaction://hlinksldjump"/>
                        </a:rPr>
                        <a:t>Diapositive 21-24 : Terminer le voyage</a:t>
                      </a:r>
                      <a:endParaRPr lang="fr-FR" sz="1600" b="0" dirty="0"/>
                    </a:p>
                  </a:txBody>
                  <a:tcPr>
                    <a:solidFill>
                      <a:schemeClr val="accent6">
                        <a:lumMod val="20000"/>
                        <a:lumOff val="80000"/>
                      </a:schemeClr>
                    </a:solidFill>
                  </a:tcPr>
                </a:tc>
                <a:extLst>
                  <a:ext uri="{0D108BD9-81ED-4DB2-BD59-A6C34878D82A}">
                    <a16:rowId xmlns:a16="http://schemas.microsoft.com/office/drawing/2014/main" val="3305803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hlinkClick r:id="rId10" action="ppaction://hlinksldjump"/>
                        </a:rPr>
                        <a:t>Diapositive 6-10 : Remue-méninges sur les voyages d'aventure</a:t>
                      </a:r>
                      <a:endParaRPr lang="fr-FR" sz="1600" b="0" dirty="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hlinkClick r:id="rId11" action="ppaction://hlinksldjump"/>
                        </a:rPr>
                        <a:t>Diapositive 25-27 : Révision du voyage</a:t>
                      </a:r>
                      <a:endParaRPr lang="fr-FR" sz="1600" b="0" dirty="0"/>
                    </a:p>
                  </a:txBody>
                  <a:tcPr>
                    <a:solidFill>
                      <a:schemeClr val="accent6">
                        <a:lumMod val="40000"/>
                        <a:lumOff val="60000"/>
                      </a:schemeClr>
                    </a:solidFill>
                  </a:tcPr>
                </a:tc>
                <a:extLst>
                  <a:ext uri="{0D108BD9-81ED-4DB2-BD59-A6C34878D82A}">
                    <a16:rowId xmlns:a16="http://schemas.microsoft.com/office/drawing/2014/main" val="2508965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hlinkClick r:id="rId12" action="ppaction://hlinksldjump"/>
                        </a:rPr>
                        <a:t>Diapositive 11-20 : Planification du voyage d'aventure</a:t>
                      </a:r>
                      <a:endParaRPr lang="fr-FR" sz="1600" b="0" dirty="0">
                        <a:cs typeface="Calibri" panose="020F0502020204030204"/>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hlinkClick r:id="rId13" action="ppaction://hlinksldjump"/>
                        </a:rPr>
                        <a:t>Diapositive 28-32 : Exemple et ressources supplémentaires </a:t>
                      </a:r>
                      <a:endParaRPr lang="fr-FR" sz="1600" b="0" dirty="0">
                        <a:cs typeface="Calibri"/>
                      </a:endParaRPr>
                    </a:p>
                  </a:txBody>
                  <a:tcPr>
                    <a:solidFill>
                      <a:schemeClr val="accent6">
                        <a:lumMod val="20000"/>
                        <a:lumOff val="80000"/>
                      </a:schemeClr>
                    </a:solidFill>
                  </a:tcPr>
                </a:tc>
                <a:extLst>
                  <a:ext uri="{0D108BD9-81ED-4DB2-BD59-A6C34878D82A}">
                    <a16:rowId xmlns:a16="http://schemas.microsoft.com/office/drawing/2014/main" val="3667844739"/>
                  </a:ext>
                </a:extLst>
              </a:tr>
            </a:tbl>
          </a:graphicData>
        </a:graphic>
      </p:graphicFrame>
    </p:spTree>
    <p:extLst>
      <p:ext uri="{BB962C8B-B14F-4D97-AF65-F5344CB8AC3E}">
        <p14:creationId xmlns:p14="http://schemas.microsoft.com/office/powerpoint/2010/main" val="309994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80A317-9F55-8DE7-93A4-39A34BC128E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err="1">
                <a:ln>
                  <a:noFill/>
                </a:ln>
                <a:solidFill>
                  <a:prstClr val="black"/>
                </a:solidFill>
                <a:effectLst/>
                <a:uLnTx/>
                <a:uFillTx/>
                <a:latin typeface="Meta-Bold"/>
                <a:ea typeface="+mn-ea"/>
                <a:cs typeface="+mn-cs"/>
              </a:rPr>
              <a:t>Remue-méninges</a:t>
            </a:r>
            <a:r>
              <a:rPr kumimoji="0" lang="en-CA" sz="3200" b="1" i="0" u="none" strike="noStrike" kern="1200" cap="none" spc="0" normalizeH="0" baseline="0" noProof="0" dirty="0">
                <a:ln>
                  <a:noFill/>
                </a:ln>
                <a:solidFill>
                  <a:prstClr val="black"/>
                </a:solidFill>
                <a:effectLst/>
                <a:uLnTx/>
                <a:uFillTx/>
                <a:latin typeface="Meta-Bold"/>
                <a:ea typeface="+mn-ea"/>
                <a:cs typeface="+mn-cs"/>
              </a:rPr>
              <a:t> - Recherche</a:t>
            </a:r>
          </a:p>
        </p:txBody>
      </p:sp>
      <p:sp>
        <p:nvSpPr>
          <p:cNvPr id="10" name="Oval 9">
            <a:extLst>
              <a:ext uri="{FF2B5EF4-FFF2-40B4-BE49-F238E27FC236}">
                <a16:creationId xmlns:a16="http://schemas.microsoft.com/office/drawing/2014/main" id="{F9A16D31-3290-5117-1166-35C73ACE145F}"/>
              </a:ext>
            </a:extLst>
          </p:cNvPr>
          <p:cNvSpPr/>
          <p:nvPr/>
        </p:nvSpPr>
        <p:spPr>
          <a:xfrm>
            <a:off x="1598219" y="127995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6CD10B0-7594-4369-2287-BAFB0A97B3D6}"/>
              </a:ext>
            </a:extLst>
          </p:cNvPr>
          <p:cNvSpPr txBox="1"/>
          <p:nvPr/>
        </p:nvSpPr>
        <p:spPr>
          <a:xfrm>
            <a:off x="1918410" y="1152622"/>
            <a:ext cx="9868581" cy="1477328"/>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Utilisez les applications et les sites web consacrés aux activités de plein air et aux parcs nationaux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Des sites web tels que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AllTrails</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vous permettent de rechercher des sentiers et des activités de plein air en fonction de votre localisation. Les sites web des parcs nationaux fournissent des informations sur les sentiers, le camping et les activités de plein air.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46EF659-B855-84DD-EE33-78FBD8296CE4}"/>
              </a:ext>
            </a:extLst>
          </p:cNvPr>
          <p:cNvSpPr/>
          <p:nvPr/>
        </p:nvSpPr>
        <p:spPr>
          <a:xfrm>
            <a:off x="1598219" y="273746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C0537598-C73A-9710-6351-A99A0FEFC845}"/>
              </a:ext>
            </a:extLst>
          </p:cNvPr>
          <p:cNvSpPr txBox="1"/>
          <p:nvPr/>
        </p:nvSpPr>
        <p:spPr>
          <a:xfrm>
            <a:off x="1918411" y="2610128"/>
            <a:ext cx="8346466" cy="671915"/>
          </a:xfrm>
          <a:prstGeom prst="rect">
            <a:avLst/>
          </a:prstGeom>
          <a:noFill/>
        </p:spPr>
        <p:txBody>
          <a:bodyPr wrap="square">
            <a:spAutoFit/>
          </a:bodyPr>
          <a:lstStyle/>
          <a:p>
            <a:pPr lvl="0">
              <a:lnSpc>
                <a:spcPct val="107000"/>
              </a:lnSpc>
              <a:spcAft>
                <a:spcPts val="800"/>
              </a:spcAft>
              <a:tabLst>
                <a:tab pos="457200" algn="l"/>
              </a:tabLst>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Demandez à des personnes expérimentées de vous faire part de leurs idées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Parents, autres responsables, éducateurs de plein air, experts en la matière, etc.</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3BC63829-880F-5C1B-84D3-087958BB0B59}"/>
              </a:ext>
            </a:extLst>
          </p:cNvPr>
          <p:cNvSpPr/>
          <p:nvPr/>
        </p:nvSpPr>
        <p:spPr>
          <a:xfrm>
            <a:off x="1598219" y="370857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979D39B2-49B7-C712-9C77-5938B50A2181}"/>
              </a:ext>
            </a:extLst>
          </p:cNvPr>
          <p:cNvSpPr txBox="1"/>
          <p:nvPr/>
        </p:nvSpPr>
        <p:spPr>
          <a:xfrm>
            <a:off x="1918411" y="3581246"/>
            <a:ext cx="8346466" cy="671915"/>
          </a:xfrm>
          <a:prstGeom prst="rect">
            <a:avLst/>
          </a:prstGeom>
          <a:noFill/>
        </p:spPr>
        <p:txBody>
          <a:bodyPr wrap="square" lIns="91440" tIns="45720" rIns="91440" bIns="45720" anchor="t">
            <a:spAutoFit/>
          </a:bodyPr>
          <a:lstStyle/>
          <a:p>
            <a:pPr lvl="0">
              <a:lnSpc>
                <a:spcPct val="107000"/>
              </a:lnSpc>
              <a:spcAft>
                <a:spcPts val="800"/>
              </a:spcAft>
              <a:tabLst>
                <a:tab pos="457200" algn="l"/>
              </a:tabLst>
            </a:pP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Regardez des voyages passés ou des exemples de voyages : </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Voir la bibliothèque d'AJ pour plus d'exemples.</a:t>
            </a:r>
            <a:endParaRPr lang="en-CA" sz="1800" kern="100" dirty="0">
              <a:solidFill>
                <a:prstClr val="black"/>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93C4A293-2F71-7672-9CDA-E35A52EDE696}"/>
              </a:ext>
            </a:extLst>
          </p:cNvPr>
          <p:cNvSpPr/>
          <p:nvPr/>
        </p:nvSpPr>
        <p:spPr>
          <a:xfrm>
            <a:off x="1598219" y="47688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5910CC7E-CE10-CE0C-715C-381987FC3505}"/>
              </a:ext>
            </a:extLst>
          </p:cNvPr>
          <p:cNvSpPr txBox="1"/>
          <p:nvPr/>
        </p:nvSpPr>
        <p:spPr>
          <a:xfrm>
            <a:off x="1918411" y="4641493"/>
            <a:ext cx="8954212" cy="923330"/>
          </a:xfrm>
          <a:prstGeom prst="rect">
            <a:avLst/>
          </a:prstGeom>
          <a:noFill/>
        </p:spPr>
        <p:txBody>
          <a:bodyPr wrap="square">
            <a:spAutoFit/>
          </a:bodyPr>
          <a:lstStyle/>
          <a:p>
            <a:pPr lvl="0">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Expérimentez et explorez :</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 la meilleure façon de trouver des idées de voyages en plein air est tout simplement de sortir et</a:t>
            </a:r>
            <a:r>
              <a:rPr lang="fr-FR" sz="1800" dirty="0">
                <a:solidFill>
                  <a:prstClr val="black"/>
                </a:solidFill>
              </a:rPr>
              <a:t>Parfois</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 d'explorer. Faites des excursions d'une journée dans les parcs, les lacs, les rivières et les forêts des environs.</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443FEEB2-486E-411C-288C-1A5FFDFEAD52}"/>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97E5E2DA-8C68-03FD-C468-24405FE4C10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3256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6AE038-4744-EF55-DA6B-DF1AC879D7CA}"/>
              </a:ext>
            </a:extLst>
          </p:cNvPr>
          <p:cNvSpPr/>
          <p:nvPr/>
        </p:nvSpPr>
        <p:spPr>
          <a:xfrm>
            <a:off x="2787417" y="2863789"/>
            <a:ext cx="7518001"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99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21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771"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2" name="Slide Number Placeholder 5">
            <a:extLst>
              <a:ext uri="{FF2B5EF4-FFF2-40B4-BE49-F238E27FC236}">
                <a16:creationId xmlns:a16="http://schemas.microsoft.com/office/drawing/2014/main" id="{4047FC2E-30C1-4772-809C-D115E28C382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sp>
        <p:nvSpPr>
          <p:cNvPr id="5" name="TextBox 4">
            <a:extLst>
              <a:ext uri="{FF2B5EF4-FFF2-40B4-BE49-F238E27FC236}">
                <a16:creationId xmlns:a16="http://schemas.microsoft.com/office/drawing/2014/main" id="{31C803AB-DF19-D273-EAFF-4000317A0E32}"/>
              </a:ext>
            </a:extLst>
          </p:cNvPr>
          <p:cNvSpPr txBox="1"/>
          <p:nvPr/>
        </p:nvSpPr>
        <p:spPr>
          <a:xfrm>
            <a:off x="1824031" y="3628886"/>
            <a:ext cx="1926771" cy="1077218"/>
          </a:xfrm>
          <a:prstGeom prst="rect">
            <a:avLst/>
          </a:prstGeom>
          <a:noFill/>
        </p:spPr>
        <p:txBody>
          <a:bodyPr wrap="square">
            <a:spAutoFit/>
          </a:bodyPr>
          <a:lstStyle/>
          <a:p>
            <a:pPr algn="ctr"/>
            <a:r>
              <a:rPr lang="en-US" sz="3200" dirty="0" err="1">
                <a:ea typeface="Roboto"/>
              </a:rPr>
              <a:t>Remue</a:t>
            </a:r>
            <a:r>
              <a:rPr lang="en-US" sz="3200" dirty="0">
                <a:ea typeface="Roboto"/>
              </a:rPr>
              <a:t>-</a:t>
            </a:r>
          </a:p>
          <a:p>
            <a:pPr algn="ctr"/>
            <a:r>
              <a:rPr lang="en-US" sz="3200" dirty="0" err="1">
                <a:ea typeface="Roboto"/>
              </a:rPr>
              <a:t>méninges</a:t>
            </a:r>
            <a:endParaRPr lang="en-CA" sz="3200" dirty="0"/>
          </a:p>
        </p:txBody>
      </p:sp>
      <p:sp>
        <p:nvSpPr>
          <p:cNvPr id="7" name="TextBox 6">
            <a:extLst>
              <a:ext uri="{FF2B5EF4-FFF2-40B4-BE49-F238E27FC236}">
                <a16:creationId xmlns:a16="http://schemas.microsoft.com/office/drawing/2014/main" id="{24C2129F-5124-CB9F-72B3-26B55949159F}"/>
              </a:ext>
            </a:extLst>
          </p:cNvPr>
          <p:cNvSpPr txBox="1"/>
          <p:nvPr/>
        </p:nvSpPr>
        <p:spPr>
          <a:xfrm>
            <a:off x="4336119" y="3628886"/>
            <a:ext cx="1926771" cy="584775"/>
          </a:xfrm>
          <a:prstGeom prst="rect">
            <a:avLst/>
          </a:prstGeom>
          <a:noFill/>
        </p:spPr>
        <p:txBody>
          <a:bodyPr wrap="square">
            <a:spAutoFit/>
          </a:bodyPr>
          <a:lstStyle/>
          <a:p>
            <a:pPr algn="ctr"/>
            <a:r>
              <a:rPr lang="en-US" sz="3200" b="1" dirty="0" err="1">
                <a:solidFill>
                  <a:schemeClr val="accent6"/>
                </a:solidFill>
                <a:ea typeface="Roboto"/>
              </a:rPr>
              <a:t>Planifier</a:t>
            </a:r>
            <a:endParaRPr lang="en-CA" sz="3200" b="1" dirty="0">
              <a:solidFill>
                <a:schemeClr val="accent6"/>
              </a:solidFill>
            </a:endParaRPr>
          </a:p>
        </p:txBody>
      </p:sp>
      <p:sp>
        <p:nvSpPr>
          <p:cNvPr id="13" name="TextBox 12">
            <a:extLst>
              <a:ext uri="{FF2B5EF4-FFF2-40B4-BE49-F238E27FC236}">
                <a16:creationId xmlns:a16="http://schemas.microsoft.com/office/drawing/2014/main" id="{E5DDC42B-2538-CA88-D7F5-B1F040E44226}"/>
              </a:ext>
            </a:extLst>
          </p:cNvPr>
          <p:cNvSpPr txBox="1"/>
          <p:nvPr/>
        </p:nvSpPr>
        <p:spPr>
          <a:xfrm>
            <a:off x="9219617" y="3628886"/>
            <a:ext cx="2225455" cy="584775"/>
          </a:xfrm>
          <a:prstGeom prst="rect">
            <a:avLst/>
          </a:prstGeom>
          <a:noFill/>
        </p:spPr>
        <p:txBody>
          <a:bodyPr wrap="square">
            <a:spAutoFit/>
          </a:bodyPr>
          <a:lstStyle/>
          <a:p>
            <a:pPr algn="ctr"/>
            <a:r>
              <a:rPr lang="en-US" sz="3200" dirty="0" err="1">
                <a:ea typeface="Roboto"/>
              </a:rPr>
              <a:t>Rétroaction</a:t>
            </a:r>
            <a:endParaRPr lang="en-CA" sz="3200" dirty="0"/>
          </a:p>
        </p:txBody>
      </p:sp>
      <p:sp>
        <p:nvSpPr>
          <p:cNvPr id="14" name="TextBox 13">
            <a:extLst>
              <a:ext uri="{FF2B5EF4-FFF2-40B4-BE49-F238E27FC236}">
                <a16:creationId xmlns:a16="http://schemas.microsoft.com/office/drawing/2014/main" id="{4BA0AF67-18F1-4BCB-5A36-4B700ADD1E42}"/>
              </a:ext>
            </a:extLst>
          </p:cNvPr>
          <p:cNvSpPr txBox="1"/>
          <p:nvPr/>
        </p:nvSpPr>
        <p:spPr>
          <a:xfrm>
            <a:off x="6816897" y="3634090"/>
            <a:ext cx="1926771" cy="584775"/>
          </a:xfrm>
          <a:prstGeom prst="rect">
            <a:avLst/>
          </a:prstGeom>
          <a:noFill/>
        </p:spPr>
        <p:txBody>
          <a:bodyPr wrap="square">
            <a:spAutoFit/>
          </a:bodyPr>
          <a:lstStyle/>
          <a:p>
            <a:pPr algn="ctr"/>
            <a:r>
              <a:rPr lang="en-US" sz="3200" dirty="0">
                <a:ea typeface="Roboto"/>
              </a:rPr>
              <a:t>Voyage</a:t>
            </a:r>
            <a:endParaRPr lang="en-CA" sz="3200" dirty="0"/>
          </a:p>
        </p:txBody>
      </p:sp>
    </p:spTree>
    <p:extLst>
      <p:ext uri="{BB962C8B-B14F-4D97-AF65-F5344CB8AC3E}">
        <p14:creationId xmlns:p14="http://schemas.microsoft.com/office/powerpoint/2010/main" val="62346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8" name="TextBox 7">
            <a:extLst>
              <a:ext uri="{FF2B5EF4-FFF2-40B4-BE49-F238E27FC236}">
                <a16:creationId xmlns:a16="http://schemas.microsoft.com/office/drawing/2014/main" id="{C5708006-009F-977D-75C3-7715635568A3}"/>
              </a:ext>
            </a:extLst>
          </p:cNvPr>
          <p:cNvSpPr txBox="1"/>
          <p:nvPr/>
        </p:nvSpPr>
        <p:spPr>
          <a:xfrm>
            <a:off x="1376083" y="1097786"/>
            <a:ext cx="10048760" cy="646331"/>
          </a:xfrm>
          <a:prstGeom prst="rect">
            <a:avLst/>
          </a:prstGeom>
          <a:noFill/>
        </p:spPr>
        <p:txBody>
          <a:bodyPr wrap="square" rtlCol="0">
            <a:spAutoFit/>
          </a:bodyPr>
          <a:lstStyle/>
          <a:p>
            <a:r>
              <a:rPr lang="fr-FR" sz="1800" b="1" dirty="0">
                <a:latin typeface="Calibri"/>
                <a:ea typeface="Calibri" panose="020F0502020204030204" pitchFamily="34" charset="0"/>
                <a:cs typeface="Arial"/>
              </a:rPr>
              <a:t>Planifier : </a:t>
            </a:r>
            <a:r>
              <a:rPr lang="fr-FR" sz="1800" dirty="0">
                <a:latin typeface="Calibri"/>
                <a:ea typeface="Calibri" panose="020F0502020204030204" pitchFamily="34" charset="0"/>
                <a:cs typeface="Arial"/>
              </a:rPr>
              <a:t>Dans cette section, l'objectif est d'aider les participants à planifier correctement la logistique de leur voyage d'aventure. À la fin de cette section, les participants devraient avoir :</a:t>
            </a:r>
            <a:endParaRPr lang="en-CA" sz="18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3B9FB1-75B1-9E6B-7882-3AA6694E54F9}"/>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Planifier</a:t>
            </a:r>
            <a:r>
              <a:rPr lang="en-CA" sz="3200" b="1" dirty="0">
                <a:latin typeface="Meta-Bold"/>
              </a:rPr>
              <a:t> - Vue </a:t>
            </a:r>
            <a:r>
              <a:rPr lang="en-CA" sz="3200" b="1" dirty="0" err="1">
                <a:latin typeface="Meta-Bold"/>
              </a:rPr>
              <a:t>d'ensemble</a:t>
            </a:r>
            <a:endParaRPr lang="en-CA" sz="3200" b="1" dirty="0">
              <a:latin typeface="Meta-Bold"/>
            </a:endParaRPr>
          </a:p>
        </p:txBody>
      </p:sp>
      <p:sp>
        <p:nvSpPr>
          <p:cNvPr id="11" name="Oval 10">
            <a:extLst>
              <a:ext uri="{FF2B5EF4-FFF2-40B4-BE49-F238E27FC236}">
                <a16:creationId xmlns:a16="http://schemas.microsoft.com/office/drawing/2014/main" id="{3A783C03-596D-6AB9-E271-E68469A1596B}"/>
              </a:ext>
            </a:extLst>
          </p:cNvPr>
          <p:cNvSpPr/>
          <p:nvPr/>
        </p:nvSpPr>
        <p:spPr>
          <a:xfrm>
            <a:off x="1598219" y="19798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51D4D992-51ED-3C25-8F7C-D7B834D01CFB}"/>
              </a:ext>
            </a:extLst>
          </p:cNvPr>
          <p:cNvSpPr txBox="1"/>
          <p:nvPr/>
        </p:nvSpPr>
        <p:spPr>
          <a:xfrm>
            <a:off x="1918411" y="1890084"/>
            <a:ext cx="8346466" cy="774507"/>
          </a:xfrm>
          <a:prstGeom prst="rect">
            <a:avLst/>
          </a:prstGeom>
          <a:noFill/>
        </p:spPr>
        <p:txBody>
          <a:bodyPr wrap="square">
            <a:spAutoFit/>
          </a:bodyPr>
          <a:lstStyle/>
          <a:p>
            <a:pPr>
              <a:lnSpc>
                <a:spcPct val="107000"/>
              </a:lnSpc>
              <a:spcAft>
                <a:spcPts val="800"/>
              </a:spcAft>
              <a:tabLst>
                <a:tab pos="457200" algn="l"/>
              </a:tabLst>
            </a:pPr>
            <a:r>
              <a:rPr lang="fr-FR" sz="1800" dirty="0"/>
              <a:t>Décider de l'objectif de l'équipe, du lieu et des dates.</a:t>
            </a:r>
          </a:p>
          <a:p>
            <a:pPr lvl="0">
              <a:lnSpc>
                <a:spcPct val="107000"/>
              </a:lnSpc>
              <a:spcAft>
                <a:spcPts val="800"/>
              </a:spcAft>
              <a:tabLst>
                <a:tab pos="457200" algn="l"/>
              </a:tabLst>
            </a:pPr>
            <a:endParaRPr lang="en-CA" sz="1800" kern="100" dirty="0">
              <a:effectLst/>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56CB1B2E-5E1B-D1B2-8894-E0A9D07975DB}"/>
              </a:ext>
            </a:extLst>
          </p:cNvPr>
          <p:cNvSpPr/>
          <p:nvPr/>
        </p:nvSpPr>
        <p:spPr>
          <a:xfrm>
            <a:off x="1598219" y="250367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7F6C9F51-DD4F-9739-8CC3-018DB5C83AA1}"/>
              </a:ext>
            </a:extLst>
          </p:cNvPr>
          <p:cNvSpPr txBox="1"/>
          <p:nvPr/>
        </p:nvSpPr>
        <p:spPr>
          <a:xfrm>
            <a:off x="1918411" y="2376346"/>
            <a:ext cx="8346466" cy="1367234"/>
          </a:xfrm>
          <a:prstGeom prst="rect">
            <a:avLst/>
          </a:prstGeom>
          <a:noFill/>
        </p:spPr>
        <p:txBody>
          <a:bodyPr wrap="square" lIns="91440" tIns="45720" rIns="91440" bIns="45720" anchor="t">
            <a:spAutoFit/>
          </a:bodyPr>
          <a:lstStyle/>
          <a:p>
            <a:pPr>
              <a:lnSpc>
                <a:spcPct val="107000"/>
              </a:lnSpc>
              <a:spcAft>
                <a:spcPts val="800"/>
              </a:spcAft>
              <a:tabLst>
                <a:tab pos="457200" algn="l"/>
              </a:tabLst>
            </a:pPr>
            <a:r>
              <a:rPr lang="fr-FR" sz="1800" dirty="0"/>
              <a:t>Planifier les ressources, l'équipement, les fournitures et le matériel (c'est-à-dire l'itinéraire, les permis, les cartes, la nourriture, le matériel de cuisine, l'hébergement), etc. Vous pouvez utiliser le </a:t>
            </a:r>
            <a:r>
              <a:rPr lang="fr-FR" sz="1800" dirty="0">
                <a:hlinkClick r:id="rId3"/>
              </a:rPr>
              <a:t>Guide de planification du voyage d'aventure</a:t>
            </a:r>
            <a:r>
              <a:rPr lang="fr-FR" sz="1800" dirty="0"/>
              <a:t>.</a:t>
            </a:r>
            <a:endParaRPr lang="fr-FR" sz="1800" dirty="0">
              <a:cs typeface="Calibri"/>
            </a:endParaRPr>
          </a:p>
          <a:p>
            <a:pPr lvl="0">
              <a:lnSpc>
                <a:spcPct val="107000"/>
              </a:lnSpc>
              <a:spcAft>
                <a:spcPts val="800"/>
              </a:spcAft>
              <a:tabLst>
                <a:tab pos="457200" algn="l"/>
              </a:tabLst>
            </a:pPr>
            <a:endParaRPr lang="en-CA" sz="1800" kern="100" dirty="0">
              <a:effectLst/>
              <a:latin typeface="Calibri" panose="020F0502020204030204" pitchFamily="34" charset="0"/>
              <a:ea typeface="Calibri" panose="020F0502020204030204" pitchFamily="34" charset="0"/>
            </a:endParaRPr>
          </a:p>
        </p:txBody>
      </p:sp>
      <p:sp>
        <p:nvSpPr>
          <p:cNvPr id="15" name="Oval 14">
            <a:extLst>
              <a:ext uri="{FF2B5EF4-FFF2-40B4-BE49-F238E27FC236}">
                <a16:creationId xmlns:a16="http://schemas.microsoft.com/office/drawing/2014/main" id="{F8819033-7719-8675-22C4-F26DD51117BF}"/>
              </a:ext>
            </a:extLst>
          </p:cNvPr>
          <p:cNvSpPr/>
          <p:nvPr/>
        </p:nvSpPr>
        <p:spPr>
          <a:xfrm>
            <a:off x="1598219" y="36752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841E562-4CA2-F7C6-09D4-0D58C88D8894}"/>
              </a:ext>
            </a:extLst>
          </p:cNvPr>
          <p:cNvSpPr txBox="1"/>
          <p:nvPr/>
        </p:nvSpPr>
        <p:spPr>
          <a:xfrm>
            <a:off x="1918411" y="3547921"/>
            <a:ext cx="8346466" cy="375552"/>
          </a:xfrm>
          <a:prstGeom prst="rect">
            <a:avLst/>
          </a:prstGeom>
          <a:noFill/>
        </p:spPr>
        <p:txBody>
          <a:bodyPr wrap="square">
            <a:spAutoFit/>
          </a:bodyPr>
          <a:lstStyle/>
          <a:p>
            <a:pPr>
              <a:lnSpc>
                <a:spcPct val="107000"/>
              </a:lnSpc>
              <a:spcAft>
                <a:spcPts val="800"/>
              </a:spcAft>
              <a:tabLst>
                <a:tab pos="457200" algn="l"/>
              </a:tabLst>
            </a:pPr>
            <a:r>
              <a:rPr lang="fr-FR" sz="1800" dirty="0"/>
              <a:t>Identifié les compétences, la formation et les plans de sécurité nécessaires</a:t>
            </a:r>
            <a:r>
              <a:rPr lang="en-CA" sz="1800" kern="100" dirty="0">
                <a:effectLst/>
                <a:latin typeface="Calibri" panose="020F0502020204030204" pitchFamily="34" charset="0"/>
                <a:ea typeface="Calibri" panose="020F0502020204030204" pitchFamily="34" charset="0"/>
              </a:rPr>
              <a:t>.</a:t>
            </a:r>
          </a:p>
        </p:txBody>
      </p:sp>
      <p:sp>
        <p:nvSpPr>
          <p:cNvPr id="17" name="Oval 16">
            <a:extLst>
              <a:ext uri="{FF2B5EF4-FFF2-40B4-BE49-F238E27FC236}">
                <a16:creationId xmlns:a16="http://schemas.microsoft.com/office/drawing/2014/main" id="{65C6473C-33DB-1983-80F7-B8CBFFD116AF}"/>
              </a:ext>
            </a:extLst>
          </p:cNvPr>
          <p:cNvSpPr/>
          <p:nvPr/>
        </p:nvSpPr>
        <p:spPr>
          <a:xfrm>
            <a:off x="1598219" y="42848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E4F4A556-D57B-7A90-9D2C-A8C46713B465}"/>
              </a:ext>
            </a:extLst>
          </p:cNvPr>
          <p:cNvSpPr txBox="1"/>
          <p:nvPr/>
        </p:nvSpPr>
        <p:spPr>
          <a:xfrm>
            <a:off x="1918411" y="4157521"/>
            <a:ext cx="8346466" cy="375552"/>
          </a:xfrm>
          <a:prstGeom prst="rect">
            <a:avLst/>
          </a:prstGeom>
          <a:noFill/>
        </p:spPr>
        <p:txBody>
          <a:bodyPr wrap="square">
            <a:spAutoFit/>
          </a:bodyPr>
          <a:lstStyle/>
          <a:p>
            <a:pPr lvl="0">
              <a:lnSpc>
                <a:spcPct val="107000"/>
              </a:lnSpc>
              <a:spcAft>
                <a:spcPts val="800"/>
              </a:spcAft>
              <a:tabLst>
                <a:tab pos="457200" algn="l"/>
              </a:tabLst>
            </a:pPr>
            <a:r>
              <a:rPr lang="fr-FR" sz="1800" dirty="0"/>
              <a:t>Connaître l'évaluateur ou le superviseur du voyage.</a:t>
            </a:r>
            <a:endParaRPr lang="en-CA" sz="1800" kern="100" dirty="0">
              <a:effectLst/>
              <a:latin typeface="Calibri" panose="020F0502020204030204" pitchFamily="34" charset="0"/>
              <a:ea typeface="Calibri" panose="020F0502020204030204" pitchFamily="34" charset="0"/>
            </a:endParaRPr>
          </a:p>
        </p:txBody>
      </p:sp>
      <p:sp>
        <p:nvSpPr>
          <p:cNvPr id="19" name="Oval 18">
            <a:extLst>
              <a:ext uri="{FF2B5EF4-FFF2-40B4-BE49-F238E27FC236}">
                <a16:creationId xmlns:a16="http://schemas.microsoft.com/office/drawing/2014/main" id="{AE91F40B-B7FB-EF6E-4522-6FAEAEBC64F1}"/>
              </a:ext>
            </a:extLst>
          </p:cNvPr>
          <p:cNvSpPr/>
          <p:nvPr/>
        </p:nvSpPr>
        <p:spPr>
          <a:xfrm>
            <a:off x="1598219" y="48944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6E490033-DEC1-F855-AA1C-BA4F4693B012}"/>
              </a:ext>
            </a:extLst>
          </p:cNvPr>
          <p:cNvSpPr txBox="1"/>
          <p:nvPr/>
        </p:nvSpPr>
        <p:spPr>
          <a:xfrm>
            <a:off x="1918411" y="4767121"/>
            <a:ext cx="8346466" cy="671915"/>
          </a:xfrm>
          <a:prstGeom prst="rect">
            <a:avLst/>
          </a:prstGeom>
          <a:noFill/>
        </p:spPr>
        <p:txBody>
          <a:bodyPr wrap="square">
            <a:spAutoFit/>
          </a:bodyPr>
          <a:lstStyle/>
          <a:p>
            <a:pPr lvl="0">
              <a:lnSpc>
                <a:spcPct val="107000"/>
              </a:lnSpc>
              <a:spcAft>
                <a:spcPts val="800"/>
              </a:spcAft>
              <a:tabLst>
                <a:tab pos="457200" algn="l"/>
              </a:tabLst>
            </a:pPr>
            <a:r>
              <a:rPr lang="fr-FR" sz="1800" dirty="0"/>
              <a:t>reçu l'approbation de leur plan du voyage d'aventure par les </a:t>
            </a:r>
            <a:r>
              <a:rPr lang="en-CA" sz="1800" dirty="0" err="1"/>
              <a:t>Adultes</a:t>
            </a:r>
            <a:r>
              <a:rPr lang="en-CA" sz="1800" dirty="0"/>
              <a:t> </a:t>
            </a:r>
            <a:r>
              <a:rPr lang="en-CA" sz="1800" dirty="0" err="1"/>
              <a:t>délivrant</a:t>
            </a:r>
            <a:r>
              <a:rPr lang="en-CA" sz="1800" dirty="0"/>
              <a:t> le Prix </a:t>
            </a:r>
            <a:r>
              <a:rPr lang="fr-FR" sz="1800" dirty="0"/>
              <a:t>concernés.</a:t>
            </a:r>
            <a:endParaRPr lang="en-CA" sz="1800" kern="100" dirty="0">
              <a:effectLst/>
              <a:latin typeface="Calibri" panose="020F0502020204030204" pitchFamily="34" charset="0"/>
              <a:ea typeface="Calibri" panose="020F0502020204030204" pitchFamily="34" charset="0"/>
            </a:endParaRPr>
          </a:p>
        </p:txBody>
      </p:sp>
      <p:sp>
        <p:nvSpPr>
          <p:cNvPr id="2" name="Slide Number Placeholder 5">
            <a:extLst>
              <a:ext uri="{FF2B5EF4-FFF2-40B4-BE49-F238E27FC236}">
                <a16:creationId xmlns:a16="http://schemas.microsoft.com/office/drawing/2014/main" id="{EADD7AC1-B8B1-D785-9C9E-984F81CE09F2}"/>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05CEF7CA-D97F-2EE3-F2DA-9E4A2FDB90E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78965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A34D01-01CC-775C-FF30-26C402F9F1B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a:latin typeface="Meta-Bold"/>
              </a:rPr>
              <a:t>Plan - </a:t>
            </a:r>
            <a:r>
              <a:rPr lang="en-CA" sz="3200" b="1" dirty="0" err="1">
                <a:latin typeface="Meta-Bold"/>
              </a:rPr>
              <a:t>Définition</a:t>
            </a:r>
            <a:r>
              <a:rPr lang="en-CA" sz="3200" b="1" dirty="0">
                <a:latin typeface="Meta-Bold"/>
              </a:rPr>
              <a:t> des </a:t>
            </a:r>
            <a:r>
              <a:rPr lang="en-CA" sz="3200" b="1" dirty="0" err="1">
                <a:latin typeface="Meta-Bold"/>
              </a:rPr>
              <a:t>objectifs</a:t>
            </a:r>
            <a:endParaRPr lang="en-CA" sz="3200" b="1" dirty="0">
              <a:latin typeface="Meta-Bold"/>
            </a:endParaRPr>
          </a:p>
        </p:txBody>
      </p:sp>
      <p:sp>
        <p:nvSpPr>
          <p:cNvPr id="7" name="TextBox 6">
            <a:extLst>
              <a:ext uri="{FF2B5EF4-FFF2-40B4-BE49-F238E27FC236}">
                <a16:creationId xmlns:a16="http://schemas.microsoft.com/office/drawing/2014/main" id="{97EF24D7-41C6-A14B-19A7-01A0335C5BED}"/>
              </a:ext>
            </a:extLst>
          </p:cNvPr>
          <p:cNvSpPr txBox="1"/>
          <p:nvPr/>
        </p:nvSpPr>
        <p:spPr>
          <a:xfrm>
            <a:off x="1376083" y="1097786"/>
            <a:ext cx="9350911" cy="1160189"/>
          </a:xfrm>
          <a:prstGeom prst="rect">
            <a:avLst/>
          </a:prstGeom>
          <a:noFill/>
        </p:spPr>
        <p:txBody>
          <a:bodyPr wrap="square" rtlCol="0">
            <a:spAutoFit/>
          </a:bodyPr>
          <a:lstStyle/>
          <a:p>
            <a:pPr>
              <a:lnSpc>
                <a:spcPct val="107000"/>
              </a:lnSpc>
              <a:spcAft>
                <a:spcPts val="800"/>
              </a:spcAft>
            </a:pPr>
            <a:r>
              <a:rPr lang="fr-FR" sz="1800" i="0" dirty="0">
                <a:effectLst/>
              </a:rPr>
              <a:t>L'équipe doit se fixer un objectif clair et ambitieux, qui soit réalisable et qui définisse les activités de l'équipe. L'évaluateur évalue si l'équipe atteint son objectif </a:t>
            </a:r>
          </a:p>
          <a:p>
            <a:pPr fontAlgn="base">
              <a:lnSpc>
                <a:spcPct val="150000"/>
              </a:lnSpc>
            </a:pPr>
            <a:r>
              <a:rPr lang="fr-FR" sz="1800" b="1" i="0" u="none" strike="noStrike" dirty="0">
                <a:solidFill>
                  <a:srgbClr val="000000"/>
                </a:solidFill>
                <a:effectLst/>
                <a:cs typeface="Calibri"/>
              </a:rPr>
              <a:t>Les objectifs de l'équipe </a:t>
            </a:r>
            <a:r>
              <a:rPr lang="fr-FR" sz="1800" b="1" dirty="0">
                <a:solidFill>
                  <a:srgbClr val="000000"/>
                </a:solidFill>
                <a:cs typeface="Calibri"/>
              </a:rPr>
              <a:t>du voyage d'venture</a:t>
            </a:r>
            <a:r>
              <a:rPr lang="fr-FR" sz="1800" b="1" i="0" u="none" strike="noStrike" dirty="0">
                <a:solidFill>
                  <a:srgbClr val="000000"/>
                </a:solidFill>
                <a:effectLst/>
                <a:cs typeface="Calibri"/>
              </a:rPr>
              <a:t> doivent être les suivants :</a:t>
            </a:r>
            <a:endParaRPr lang="en-US" sz="1800" b="1" i="0" dirty="0">
              <a:solidFill>
                <a:srgbClr val="000000"/>
              </a:solidFill>
              <a:effectLst/>
              <a:cs typeface="Calibri"/>
            </a:endParaRPr>
          </a:p>
        </p:txBody>
      </p:sp>
      <p:sp>
        <p:nvSpPr>
          <p:cNvPr id="10" name="TextBox 9">
            <a:extLst>
              <a:ext uri="{FF2B5EF4-FFF2-40B4-BE49-F238E27FC236}">
                <a16:creationId xmlns:a16="http://schemas.microsoft.com/office/drawing/2014/main" id="{C0FD92B1-F236-596E-BC71-35F64D0D25FD}"/>
              </a:ext>
            </a:extLst>
          </p:cNvPr>
          <p:cNvSpPr txBox="1"/>
          <p:nvPr/>
        </p:nvSpPr>
        <p:spPr>
          <a:xfrm>
            <a:off x="1376083" y="2365792"/>
            <a:ext cx="8346466" cy="2126416"/>
          </a:xfrm>
          <a:prstGeom prst="rect">
            <a:avLst/>
          </a:prstGeom>
          <a:noFill/>
        </p:spPr>
        <p:txBody>
          <a:bodyPr wrap="square" lIns="91440" tIns="45720" rIns="91440" bIns="45720" anchor="t">
            <a:spAutoFit/>
          </a:bodyPr>
          <a:lstStyle/>
          <a:p>
            <a:pPr marL="342900" indent="-342900">
              <a:lnSpc>
                <a:spcPct val="107000"/>
              </a:lnSpc>
              <a:spcAft>
                <a:spcPts val="800"/>
              </a:spcAft>
              <a:buFont typeface="+mj-lt"/>
              <a:buAutoNum type="arabicPeriod"/>
              <a:tabLst>
                <a:tab pos="457200" algn="l"/>
              </a:tabLst>
            </a:pPr>
            <a:r>
              <a:rPr lang="fr-FR" sz="1800" b="0" i="0" u="none" strike="noStrike" dirty="0">
                <a:solidFill>
                  <a:srgbClr val="000000"/>
                </a:solidFill>
                <a:effectLst/>
                <a:cs typeface="Calibri"/>
              </a:rPr>
              <a:t>Une description de l'environnement et de la destination de l'aventure.</a:t>
            </a:r>
            <a:r>
              <a:rPr lang="en-US" sz="1800" kern="100" dirty="0">
                <a:effectLst/>
                <a:latin typeface="Calibri" panose="020F0502020204030204" pitchFamily="34" charset="0"/>
                <a:ea typeface="Calibri" panose="020F0502020204030204" pitchFamily="34" charset="0"/>
              </a:rPr>
              <a:t>​</a:t>
            </a:r>
          </a:p>
          <a:p>
            <a:pPr marL="342900" indent="-342900">
              <a:lnSpc>
                <a:spcPct val="107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rPr>
              <a:t>​</a:t>
            </a:r>
            <a:r>
              <a:rPr lang="fr-FR" sz="1800" b="0" i="0" u="none" strike="noStrike" dirty="0">
                <a:solidFill>
                  <a:srgbClr val="000000"/>
                </a:solidFill>
                <a:effectLst/>
                <a:cs typeface="Calibri"/>
              </a:rPr>
              <a:t>Les activités qui seront réalisées et la manière dont elles se dérouleront.</a:t>
            </a:r>
            <a:endParaRPr lang="en-CA" sz="1800" kern="100" dirty="0">
              <a:effectLst/>
              <a:latin typeface="Calibri" panose="020F0502020204030204" pitchFamily="34" charset="0"/>
              <a:ea typeface="Calibri" panose="020F0502020204030204" pitchFamily="34" charset="0"/>
            </a:endParaRPr>
          </a:p>
          <a:p>
            <a:pPr marL="342900" indent="-342900">
              <a:lnSpc>
                <a:spcPct val="107000"/>
              </a:lnSpc>
              <a:spcAft>
                <a:spcPts val="800"/>
              </a:spcAft>
              <a:buFont typeface="+mj-lt"/>
              <a:buAutoNum type="arabicPeriod"/>
              <a:tabLst>
                <a:tab pos="457200" algn="l"/>
              </a:tabLst>
            </a:pPr>
            <a:r>
              <a:rPr lang="fr-FR" sz="1800" b="0" i="0" u="none" strike="noStrike" dirty="0">
                <a:solidFill>
                  <a:srgbClr val="000000"/>
                </a:solidFill>
                <a:effectLst/>
                <a:cs typeface="Calibri"/>
              </a:rPr>
              <a:t>Ce que l'équipe espère accomplir.</a:t>
            </a:r>
            <a:endParaRPr lang="en-CA" kern="100" dirty="0">
              <a:latin typeface="Calibri" panose="020F0502020204030204" pitchFamily="34" charset="0"/>
              <a:ea typeface="Calibri" panose="020F0502020204030204" pitchFamily="34" charset="0"/>
            </a:endParaRPr>
          </a:p>
          <a:p>
            <a:pPr fontAlgn="base">
              <a:defRPr/>
            </a:pPr>
            <a:r>
              <a:rPr lang="fr-FR" sz="1800" i="1" dirty="0"/>
              <a:t>*Utiliser le </a:t>
            </a:r>
            <a:r>
              <a:rPr lang="fr-FR" sz="1800" i="1"/>
              <a:t>Constructeur d'objectifs de l'équipe du voyage d'aventure </a:t>
            </a:r>
            <a:r>
              <a:rPr lang="fr-FR" sz="1800" i="1" dirty="0"/>
              <a:t>avec les participants pour les soutenir.</a:t>
            </a:r>
            <a:endParaRPr lang="en-CA" sz="1800" i="1" dirty="0"/>
          </a:p>
          <a:p>
            <a:pPr marL="342900" lvl="0" indent="-342900">
              <a:lnSpc>
                <a:spcPct val="107000"/>
              </a:lnSpc>
              <a:spcAft>
                <a:spcPts val="800"/>
              </a:spcAft>
              <a:buFont typeface="+mj-lt"/>
              <a:buAutoNum type="arabicPeriod"/>
              <a:tabLst>
                <a:tab pos="457200" algn="l"/>
              </a:tabLst>
            </a:pPr>
            <a:endParaRPr lang="en-CA" sz="1800" b="1" kern="100" dirty="0">
              <a:effectLst/>
              <a:latin typeface="Calibri" panose="020F0502020204030204" pitchFamily="34" charset="0"/>
              <a:ea typeface="Calibri" panose="020F0502020204030204" pitchFamily="34" charset="0"/>
            </a:endParaRPr>
          </a:p>
        </p:txBody>
      </p:sp>
      <p:sp>
        <p:nvSpPr>
          <p:cNvPr id="2" name="Slide Number Placeholder 5">
            <a:extLst>
              <a:ext uri="{FF2B5EF4-FFF2-40B4-BE49-F238E27FC236}">
                <a16:creationId xmlns:a16="http://schemas.microsoft.com/office/drawing/2014/main" id="{84F1EB44-DA48-A43A-87A7-BD87D6FF6776}"/>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14DCD0B7-C1B0-B0C5-6D3A-0701A252AFC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50164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D490DD-0C03-E5DF-0EBD-A39333E121B3}"/>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Planifier</a:t>
            </a:r>
            <a:r>
              <a:rPr lang="en-CA" sz="3200" b="1" dirty="0">
                <a:latin typeface="Meta-Bold"/>
              </a:rPr>
              <a:t> - </a:t>
            </a:r>
            <a:r>
              <a:rPr lang="en-CA" sz="3200" b="1" dirty="0" err="1">
                <a:latin typeface="Meta-Bold"/>
              </a:rPr>
              <a:t>Procédures</a:t>
            </a:r>
            <a:r>
              <a:rPr lang="en-CA" sz="3200" b="1" dirty="0">
                <a:latin typeface="Meta-Bold"/>
              </a:rPr>
              <a:t> </a:t>
            </a:r>
            <a:r>
              <a:rPr lang="en-CA" sz="3200" b="1" dirty="0" err="1">
                <a:latin typeface="Meta-Bold"/>
              </a:rPr>
              <a:t>d'urgence</a:t>
            </a:r>
            <a:endParaRPr lang="en-CA" sz="3200" b="1" dirty="0">
              <a:latin typeface="Meta-Bold"/>
            </a:endParaRPr>
          </a:p>
        </p:txBody>
      </p:sp>
      <p:sp>
        <p:nvSpPr>
          <p:cNvPr id="8" name="TextBox 7">
            <a:extLst>
              <a:ext uri="{FF2B5EF4-FFF2-40B4-BE49-F238E27FC236}">
                <a16:creationId xmlns:a16="http://schemas.microsoft.com/office/drawing/2014/main" id="{5FFCA9FF-8259-D40A-64ED-3BB1AD1649FA}"/>
              </a:ext>
            </a:extLst>
          </p:cNvPr>
          <p:cNvSpPr txBox="1"/>
          <p:nvPr/>
        </p:nvSpPr>
        <p:spPr>
          <a:xfrm>
            <a:off x="1376083" y="1097786"/>
            <a:ext cx="10097758" cy="1367234"/>
          </a:xfrm>
          <a:prstGeom prst="rect">
            <a:avLst/>
          </a:prstGeom>
          <a:noFill/>
        </p:spPr>
        <p:txBody>
          <a:bodyPr wrap="square" rtlCol="0">
            <a:spAutoFit/>
          </a:bodyPr>
          <a:lstStyle/>
          <a:p>
            <a:pPr>
              <a:lnSpc>
                <a:spcPct val="107000"/>
              </a:lnSpc>
              <a:spcAft>
                <a:spcPts val="800"/>
              </a:spcAft>
            </a:pPr>
            <a:r>
              <a:rPr lang="fr-FR" sz="1800" dirty="0"/>
              <a:t>Nous pensons que tous les incidents peuvent être évités. Cependant, toutes les activités présentent un risque intrinsèque, et il est essentiel que les procédures soient suivies à ces occasions pour préserver les intérêts de toutes les personnes impliquées. </a:t>
            </a:r>
            <a:endParaRPr lang="en-US" sz="1800" kern="100" dirty="0">
              <a:effectLst/>
              <a:ea typeface="Calibri" panose="020F0502020204030204" pitchFamily="34" charset="0"/>
            </a:endParaRPr>
          </a:p>
          <a:p>
            <a:r>
              <a:rPr lang="fr-FR" sz="1800" b="1" dirty="0"/>
              <a:t>Votre organisation DOIT :</a:t>
            </a:r>
            <a:endParaRPr lang="en-US" sz="1800" b="1" dirty="0"/>
          </a:p>
        </p:txBody>
      </p:sp>
      <p:sp>
        <p:nvSpPr>
          <p:cNvPr id="9" name="Oval 8">
            <a:extLst>
              <a:ext uri="{FF2B5EF4-FFF2-40B4-BE49-F238E27FC236}">
                <a16:creationId xmlns:a16="http://schemas.microsoft.com/office/drawing/2014/main" id="{50D9A672-AA11-22B1-EEEE-941ECD7F0D50}"/>
              </a:ext>
            </a:extLst>
          </p:cNvPr>
          <p:cNvSpPr/>
          <p:nvPr/>
        </p:nvSpPr>
        <p:spPr>
          <a:xfrm>
            <a:off x="1598219" y="27981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211FF621-3252-F7F6-30C7-5084D81DC8FD}"/>
              </a:ext>
            </a:extLst>
          </p:cNvPr>
          <p:cNvSpPr txBox="1"/>
          <p:nvPr/>
        </p:nvSpPr>
        <p:spPr>
          <a:xfrm>
            <a:off x="1918410" y="2670767"/>
            <a:ext cx="8808583" cy="1200329"/>
          </a:xfrm>
          <a:prstGeom prst="rect">
            <a:avLst/>
          </a:prstGeom>
          <a:noFill/>
        </p:spPr>
        <p:txBody>
          <a:bodyPr wrap="square">
            <a:spAutoFit/>
          </a:bodyPr>
          <a:lstStyle/>
          <a:p>
            <a:r>
              <a:rPr lang="fr-FR" sz="1800" dirty="0"/>
              <a:t>Mettre en place des procédures et des politiques d'urgence pour faire face à tout incident pouvant résulter des activités du Prix. Ces procédures seront conformes aux protocoles et politiques d'urgence plus larges de votre organisation. Tous les adultes participant à la remise du Prix doivent connaître ces procédures. </a:t>
            </a:r>
          </a:p>
        </p:txBody>
      </p:sp>
      <p:sp>
        <p:nvSpPr>
          <p:cNvPr id="12" name="Oval 11">
            <a:extLst>
              <a:ext uri="{FF2B5EF4-FFF2-40B4-BE49-F238E27FC236}">
                <a16:creationId xmlns:a16="http://schemas.microsoft.com/office/drawing/2014/main" id="{1FAFB0B6-DAB1-C189-0638-9FA7D0AD6472}"/>
              </a:ext>
            </a:extLst>
          </p:cNvPr>
          <p:cNvSpPr/>
          <p:nvPr/>
        </p:nvSpPr>
        <p:spPr>
          <a:xfrm>
            <a:off x="1598219" y="417461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49F2AF7-1028-5406-E8BC-CA9275AD20BF}"/>
              </a:ext>
            </a:extLst>
          </p:cNvPr>
          <p:cNvSpPr txBox="1"/>
          <p:nvPr/>
        </p:nvSpPr>
        <p:spPr>
          <a:xfrm>
            <a:off x="1918410" y="4047283"/>
            <a:ext cx="8808583" cy="646331"/>
          </a:xfrm>
          <a:prstGeom prst="rect">
            <a:avLst/>
          </a:prstGeom>
          <a:noFill/>
        </p:spPr>
        <p:txBody>
          <a:bodyPr wrap="square">
            <a:spAutoFit/>
          </a:bodyPr>
          <a:lstStyle/>
          <a:p>
            <a:r>
              <a:rPr lang="fr-FR" sz="1800" dirty="0"/>
              <a:t>Veiller à ce que les parents et tuteurs des mineurs soient informés qu'il leur incombe de veiller à ce que toutes les activités soient correctement gérées et, le cas échéant, assurées.</a:t>
            </a:r>
          </a:p>
        </p:txBody>
      </p:sp>
      <p:sp>
        <p:nvSpPr>
          <p:cNvPr id="14" name="Oval 13">
            <a:extLst>
              <a:ext uri="{FF2B5EF4-FFF2-40B4-BE49-F238E27FC236}">
                <a16:creationId xmlns:a16="http://schemas.microsoft.com/office/drawing/2014/main" id="{44DFB29C-2E0D-4896-53F1-F90451CA4C15}"/>
              </a:ext>
            </a:extLst>
          </p:cNvPr>
          <p:cNvSpPr/>
          <p:nvPr/>
        </p:nvSpPr>
        <p:spPr>
          <a:xfrm>
            <a:off x="1598219" y="50005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CADB7C70-D0CE-2804-7C0A-24310173D143}"/>
              </a:ext>
            </a:extLst>
          </p:cNvPr>
          <p:cNvSpPr txBox="1"/>
          <p:nvPr/>
        </p:nvSpPr>
        <p:spPr>
          <a:xfrm>
            <a:off x="1918410" y="4873193"/>
            <a:ext cx="9229754" cy="646331"/>
          </a:xfrm>
          <a:prstGeom prst="rect">
            <a:avLst/>
          </a:prstGeom>
          <a:noFill/>
        </p:spPr>
        <p:txBody>
          <a:bodyPr wrap="square">
            <a:spAutoFit/>
          </a:bodyPr>
          <a:lstStyle/>
          <a:p>
            <a:r>
              <a:rPr lang="fr-FR" sz="1800" dirty="0"/>
              <a:t>Signaler au bureau du Prix tout incident ou accident grave qui a entraîné ou aurait pu entraîner des blessures graves pour un participant ou un adulte impliqué dans la remise du Prix.</a:t>
            </a:r>
            <a:endParaRPr lang="en-US" sz="1800" dirty="0"/>
          </a:p>
        </p:txBody>
      </p:sp>
      <p:sp>
        <p:nvSpPr>
          <p:cNvPr id="2" name="Slide Number Placeholder 5">
            <a:extLst>
              <a:ext uri="{FF2B5EF4-FFF2-40B4-BE49-F238E27FC236}">
                <a16:creationId xmlns:a16="http://schemas.microsoft.com/office/drawing/2014/main" id="{18AFF553-1CEE-AD5D-E91F-C17A7D12AE19}"/>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442CFE98-831F-EA5B-AB16-984DDA19E51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00827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6A6205-28AE-6565-6DAA-C3E4FB73A62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Planifier</a:t>
            </a:r>
            <a:r>
              <a:rPr lang="en-CA" sz="3200" b="1" dirty="0">
                <a:latin typeface="Meta-Bold"/>
              </a:rPr>
              <a:t> - </a:t>
            </a:r>
            <a:r>
              <a:rPr lang="en-CA" sz="3200" b="1" dirty="0" err="1">
                <a:latin typeface="Meta-Bold"/>
              </a:rPr>
              <a:t>Procédures</a:t>
            </a:r>
            <a:r>
              <a:rPr lang="en-CA" sz="3200" b="1" dirty="0">
                <a:latin typeface="Meta-Bold"/>
              </a:rPr>
              <a:t> </a:t>
            </a:r>
            <a:r>
              <a:rPr lang="en-CA" sz="3200" b="1" dirty="0" err="1">
                <a:latin typeface="Meta-Bold"/>
              </a:rPr>
              <a:t>d'urgence</a:t>
            </a:r>
            <a:endParaRPr lang="en-CA" sz="3200" b="1" dirty="0">
              <a:latin typeface="Meta-Bold"/>
            </a:endParaRPr>
          </a:p>
        </p:txBody>
      </p:sp>
      <p:sp>
        <p:nvSpPr>
          <p:cNvPr id="7" name="Oval 6">
            <a:extLst>
              <a:ext uri="{FF2B5EF4-FFF2-40B4-BE49-F238E27FC236}">
                <a16:creationId xmlns:a16="http://schemas.microsoft.com/office/drawing/2014/main" id="{CE61F545-634C-EA16-26B2-6D8E9D5B6945}"/>
              </a:ext>
            </a:extLst>
          </p:cNvPr>
          <p:cNvSpPr/>
          <p:nvPr/>
        </p:nvSpPr>
        <p:spPr>
          <a:xfrm>
            <a:off x="1598219" y="121695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711DCAA-257C-03B7-C12E-CC79B898D874}"/>
              </a:ext>
            </a:extLst>
          </p:cNvPr>
          <p:cNvSpPr txBox="1"/>
          <p:nvPr/>
        </p:nvSpPr>
        <p:spPr>
          <a:xfrm>
            <a:off x="1918410" y="1089617"/>
            <a:ext cx="8808583" cy="923330"/>
          </a:xfrm>
          <a:prstGeom prst="rect">
            <a:avLst/>
          </a:prstGeom>
          <a:noFill/>
        </p:spPr>
        <p:txBody>
          <a:bodyPr wrap="square">
            <a:spAutoFit/>
          </a:bodyPr>
          <a:lstStyle/>
          <a:p>
            <a:r>
              <a:rPr lang="fr-FR" sz="1800" dirty="0"/>
              <a:t>Tous les aspects de la planification du voyage d'aventure, y compris les itinéraires, le matériel, les campements, les conditions météorologiques et les activités, doivent être évalués et documentés afin d'identifier les dangers potentiels et les risques encourus. </a:t>
            </a:r>
          </a:p>
        </p:txBody>
      </p:sp>
      <p:sp>
        <p:nvSpPr>
          <p:cNvPr id="9" name="Oval 8">
            <a:extLst>
              <a:ext uri="{FF2B5EF4-FFF2-40B4-BE49-F238E27FC236}">
                <a16:creationId xmlns:a16="http://schemas.microsoft.com/office/drawing/2014/main" id="{4695DF50-72D7-F4A1-DFCC-B4490CB0F458}"/>
              </a:ext>
            </a:extLst>
          </p:cNvPr>
          <p:cNvSpPr/>
          <p:nvPr/>
        </p:nvSpPr>
        <p:spPr>
          <a:xfrm>
            <a:off x="1598219" y="23409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F8394405-033F-3A2A-713A-D26DDF793EF0}"/>
              </a:ext>
            </a:extLst>
          </p:cNvPr>
          <p:cNvSpPr txBox="1"/>
          <p:nvPr/>
        </p:nvSpPr>
        <p:spPr>
          <a:xfrm>
            <a:off x="1918410" y="2213567"/>
            <a:ext cx="8808583" cy="923330"/>
          </a:xfrm>
          <a:prstGeom prst="rect">
            <a:avLst/>
          </a:prstGeom>
          <a:noFill/>
        </p:spPr>
        <p:txBody>
          <a:bodyPr wrap="square">
            <a:spAutoFit/>
          </a:bodyPr>
          <a:lstStyle/>
          <a:p>
            <a:r>
              <a:rPr lang="fr-FR" sz="1800" dirty="0"/>
              <a:t>Toutes les évaluations des risques doivent être maintenues et mises à jour si un aspect change (par exemple, la saison, la météo, la taille du groupe, le mode de transport, l'étendue de l'activité, etc.)</a:t>
            </a:r>
          </a:p>
        </p:txBody>
      </p:sp>
      <p:sp>
        <p:nvSpPr>
          <p:cNvPr id="12" name="Oval 11">
            <a:extLst>
              <a:ext uri="{FF2B5EF4-FFF2-40B4-BE49-F238E27FC236}">
                <a16:creationId xmlns:a16="http://schemas.microsoft.com/office/drawing/2014/main" id="{90BA2622-A4DC-50DB-08AB-61A7BE5ACFEB}"/>
              </a:ext>
            </a:extLst>
          </p:cNvPr>
          <p:cNvSpPr/>
          <p:nvPr/>
        </p:nvSpPr>
        <p:spPr>
          <a:xfrm>
            <a:off x="1598219" y="346485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7E26B95-9659-2B07-A788-6AB9491195CF}"/>
              </a:ext>
            </a:extLst>
          </p:cNvPr>
          <p:cNvSpPr txBox="1"/>
          <p:nvPr/>
        </p:nvSpPr>
        <p:spPr>
          <a:xfrm>
            <a:off x="1918410" y="3337517"/>
            <a:ext cx="8808583" cy="671915"/>
          </a:xfrm>
          <a:prstGeom prst="rect">
            <a:avLst/>
          </a:prstGeom>
          <a:noFill/>
        </p:spPr>
        <p:txBody>
          <a:bodyPr wrap="square">
            <a:spAutoFit/>
          </a:bodyPr>
          <a:lstStyle/>
          <a:p>
            <a:r>
              <a:rPr lang="fr-FR" sz="1800" dirty="0"/>
              <a:t>Les évaluations des risques doivent être revues avant chaque voyage, même s'il se déroule dans un environnement familier, surtout si les participants sont différents.</a:t>
            </a:r>
            <a:endParaRPr lang="en-CA" sz="1800" dirty="0"/>
          </a:p>
        </p:txBody>
      </p:sp>
      <p:sp>
        <p:nvSpPr>
          <p:cNvPr id="2" name="Slide Number Placeholder 5">
            <a:extLst>
              <a:ext uri="{FF2B5EF4-FFF2-40B4-BE49-F238E27FC236}">
                <a16:creationId xmlns:a16="http://schemas.microsoft.com/office/drawing/2014/main" id="{DA696335-F13F-7EF8-2885-C3036214A802}"/>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52F87C91-38A2-AD43-487D-A08565065D8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32713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209320" y="1033686"/>
            <a:ext cx="11638845" cy="461665"/>
          </a:xfrm>
          <a:prstGeom prst="rect">
            <a:avLst/>
          </a:prstGeom>
          <a:noFill/>
        </p:spPr>
        <p:txBody>
          <a:bodyPr wrap="square" rtlCol="0">
            <a:spAutoFit/>
          </a:bodyPr>
          <a:lstStyle/>
          <a:p>
            <a:r>
              <a:rPr lang="en-US" sz="2400"/>
              <a:t> </a:t>
            </a:r>
            <a:endParaRPr lang="en-CA" sz="2400"/>
          </a:p>
        </p:txBody>
      </p:sp>
      <p:sp>
        <p:nvSpPr>
          <p:cNvPr id="8" name="TextBox 7">
            <a:extLst>
              <a:ext uri="{FF2B5EF4-FFF2-40B4-BE49-F238E27FC236}">
                <a16:creationId xmlns:a16="http://schemas.microsoft.com/office/drawing/2014/main" id="{F997FFE8-04F7-F64E-31B7-12FB66AB5E43}"/>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Planifier</a:t>
            </a:r>
            <a:r>
              <a:rPr lang="en-CA" sz="3200" b="1" dirty="0">
                <a:latin typeface="Meta-Bold"/>
              </a:rPr>
              <a:t> - Communication </a:t>
            </a:r>
            <a:r>
              <a:rPr lang="en-CA" sz="3200" b="1" dirty="0" err="1">
                <a:latin typeface="Meta-Bold"/>
              </a:rPr>
              <a:t>d'urgence</a:t>
            </a:r>
            <a:endParaRPr lang="en-CA" sz="3200" b="1" dirty="0">
              <a:latin typeface="Meta-Bold"/>
            </a:endParaRPr>
          </a:p>
        </p:txBody>
      </p:sp>
      <p:sp>
        <p:nvSpPr>
          <p:cNvPr id="9" name="TextBox 8">
            <a:extLst>
              <a:ext uri="{FF2B5EF4-FFF2-40B4-BE49-F238E27FC236}">
                <a16:creationId xmlns:a16="http://schemas.microsoft.com/office/drawing/2014/main" id="{72093739-6328-721E-C866-B5A9378A5598}"/>
              </a:ext>
            </a:extLst>
          </p:cNvPr>
          <p:cNvSpPr txBox="1"/>
          <p:nvPr/>
        </p:nvSpPr>
        <p:spPr>
          <a:xfrm>
            <a:off x="1376083" y="1097786"/>
            <a:ext cx="10323227" cy="2339102"/>
          </a:xfrm>
          <a:prstGeom prst="rect">
            <a:avLst/>
          </a:prstGeom>
          <a:noFill/>
        </p:spPr>
        <p:txBody>
          <a:bodyPr wrap="square" rtlCol="0">
            <a:spAutoFit/>
          </a:bodyPr>
          <a:lstStyle/>
          <a:p>
            <a:r>
              <a:rPr lang="fr-FR" sz="1800" dirty="0"/>
              <a:t>Les personnes à contacter en cas d'urgence et les plans de communication </a:t>
            </a:r>
            <a:r>
              <a:rPr lang="fr-FR" sz="1800" b="1" dirty="0"/>
              <a:t>DOIVENT</a:t>
            </a:r>
            <a:r>
              <a:rPr lang="fr-FR" sz="1800" dirty="0"/>
              <a:t> être établis avant de commencer un voyage. Selon le type de voyage, différents plans de communication seront nécessaires. Par exemple, un voyage dans l'arrière-pays peut nécessiter des plans de communication d'urgence et de sortie plus extrêmes en raison de l'éloignement des services d'urgence. Planifiez en conséquence avec vos participants pour vous assurer que des plans de sécurité sont en place. Toutes les personnes impliquées doivent savoir ce qu'il faut faire en cas d'urgence et qui contacter. </a:t>
            </a:r>
            <a:r>
              <a:rPr lang="fr-FR" sz="1800" b="1" dirty="0"/>
              <a:t>Les méthodes d'urgence à envisager sont les suivantes:</a:t>
            </a:r>
            <a:br>
              <a:rPr lang="en-US" sz="2000" b="1" dirty="0"/>
            </a:br>
            <a:endParaRPr lang="en-US" sz="2000" b="1" dirty="0"/>
          </a:p>
        </p:txBody>
      </p:sp>
      <p:sp>
        <p:nvSpPr>
          <p:cNvPr id="12" name="Oval 11">
            <a:extLst>
              <a:ext uri="{FF2B5EF4-FFF2-40B4-BE49-F238E27FC236}">
                <a16:creationId xmlns:a16="http://schemas.microsoft.com/office/drawing/2014/main" id="{0993F97F-D781-8C41-C3DA-615FA6A0CB51}"/>
              </a:ext>
            </a:extLst>
          </p:cNvPr>
          <p:cNvSpPr/>
          <p:nvPr/>
        </p:nvSpPr>
        <p:spPr>
          <a:xfrm>
            <a:off x="1598219" y="326414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0EA5B882-57F8-2BC9-8C92-A4F52C1697C4}"/>
              </a:ext>
            </a:extLst>
          </p:cNvPr>
          <p:cNvSpPr txBox="1"/>
          <p:nvPr/>
        </p:nvSpPr>
        <p:spPr>
          <a:xfrm>
            <a:off x="1918410" y="3136816"/>
            <a:ext cx="9929755" cy="646331"/>
          </a:xfrm>
          <a:prstGeom prst="rect">
            <a:avLst/>
          </a:prstGeom>
          <a:noFill/>
        </p:spPr>
        <p:txBody>
          <a:bodyPr wrap="square">
            <a:spAutoFit/>
          </a:bodyPr>
          <a:lstStyle/>
          <a:p>
            <a:r>
              <a:rPr lang="fr-FR" b="1" dirty="0"/>
              <a:t>Téléphones cellulaires </a:t>
            </a:r>
            <a:r>
              <a:rPr lang="fr-FR" dirty="0"/>
              <a:t>- Apportez des appareils de communication fiables tels qu'un téléphone cellulaire chargé ou une radio bidirectionnelle. Familiarisez-vous avec leur fonctionnement et leur portée. </a:t>
            </a:r>
          </a:p>
        </p:txBody>
      </p:sp>
      <p:sp>
        <p:nvSpPr>
          <p:cNvPr id="14" name="Oval 13">
            <a:extLst>
              <a:ext uri="{FF2B5EF4-FFF2-40B4-BE49-F238E27FC236}">
                <a16:creationId xmlns:a16="http://schemas.microsoft.com/office/drawing/2014/main" id="{CBE9BF12-C01B-646E-8805-426A7D6D3A5D}"/>
              </a:ext>
            </a:extLst>
          </p:cNvPr>
          <p:cNvSpPr/>
          <p:nvPr/>
        </p:nvSpPr>
        <p:spPr>
          <a:xfrm>
            <a:off x="1598219" y="398901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7A63D904-EABD-3996-5EF5-56088E515526}"/>
              </a:ext>
            </a:extLst>
          </p:cNvPr>
          <p:cNvSpPr txBox="1"/>
          <p:nvPr/>
        </p:nvSpPr>
        <p:spPr>
          <a:xfrm>
            <a:off x="1918410" y="3861682"/>
            <a:ext cx="8808583" cy="671915"/>
          </a:xfrm>
          <a:prstGeom prst="rect">
            <a:avLst/>
          </a:prstGeom>
          <a:noFill/>
        </p:spPr>
        <p:txBody>
          <a:bodyPr wrap="square">
            <a:spAutoFit/>
          </a:bodyPr>
          <a:lstStyle/>
          <a:p>
            <a:r>
              <a:rPr lang="fr-FR" b="1" dirty="0"/>
              <a:t>Assurez-vous que votre plan et votre emplacement sont connus - </a:t>
            </a:r>
            <a:r>
              <a:rPr lang="fr-FR" dirty="0"/>
              <a:t>Centre du Prix, parents/tuteurs, personnes à contacter en cas d'urgence, gardes forestiers, etc. </a:t>
            </a:r>
          </a:p>
        </p:txBody>
      </p:sp>
      <p:sp>
        <p:nvSpPr>
          <p:cNvPr id="17" name="Oval 16">
            <a:extLst>
              <a:ext uri="{FF2B5EF4-FFF2-40B4-BE49-F238E27FC236}">
                <a16:creationId xmlns:a16="http://schemas.microsoft.com/office/drawing/2014/main" id="{3E8233BA-858B-0BBE-A96B-AB16C8AD9ED2}"/>
              </a:ext>
            </a:extLst>
          </p:cNvPr>
          <p:cNvSpPr/>
          <p:nvPr/>
        </p:nvSpPr>
        <p:spPr>
          <a:xfrm>
            <a:off x="1598219" y="466926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BA24CE2-D154-42EE-69E2-02E943359FF1}"/>
              </a:ext>
            </a:extLst>
          </p:cNvPr>
          <p:cNvSpPr txBox="1"/>
          <p:nvPr/>
        </p:nvSpPr>
        <p:spPr>
          <a:xfrm>
            <a:off x="1918410" y="4541933"/>
            <a:ext cx="9929755" cy="646331"/>
          </a:xfrm>
          <a:prstGeom prst="rect">
            <a:avLst/>
          </a:prstGeom>
          <a:noFill/>
        </p:spPr>
        <p:txBody>
          <a:bodyPr wrap="square">
            <a:spAutoFit/>
          </a:bodyPr>
          <a:lstStyle/>
          <a:p>
            <a:r>
              <a:rPr lang="fr-FR" b="1" dirty="0"/>
              <a:t>Traceurs - </a:t>
            </a:r>
            <a:r>
              <a:rPr lang="fr-FR" dirty="0"/>
              <a:t>Certains traceurs offrent des fonctions de GPS, de communication bidirectionnelle, de signalisation d'urgence et de localisation. </a:t>
            </a:r>
          </a:p>
        </p:txBody>
      </p:sp>
      <p:sp>
        <p:nvSpPr>
          <p:cNvPr id="19" name="Oval 18">
            <a:extLst>
              <a:ext uri="{FF2B5EF4-FFF2-40B4-BE49-F238E27FC236}">
                <a16:creationId xmlns:a16="http://schemas.microsoft.com/office/drawing/2014/main" id="{5A7D00DE-F7DA-CB29-0FC4-FD2D5C2FD3CD}"/>
              </a:ext>
            </a:extLst>
          </p:cNvPr>
          <p:cNvSpPr/>
          <p:nvPr/>
        </p:nvSpPr>
        <p:spPr>
          <a:xfrm>
            <a:off x="1598219" y="532393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5C8A15A-5BF3-613C-F1C0-80C0731750C2}"/>
              </a:ext>
            </a:extLst>
          </p:cNvPr>
          <p:cNvSpPr txBox="1"/>
          <p:nvPr/>
        </p:nvSpPr>
        <p:spPr>
          <a:xfrm>
            <a:off x="1918410" y="5196600"/>
            <a:ext cx="10130715" cy="646331"/>
          </a:xfrm>
          <a:prstGeom prst="rect">
            <a:avLst/>
          </a:prstGeom>
          <a:noFill/>
        </p:spPr>
        <p:txBody>
          <a:bodyPr wrap="square">
            <a:spAutoFit/>
          </a:bodyPr>
          <a:lstStyle/>
          <a:p>
            <a:r>
              <a:rPr lang="fr-FR" b="1" dirty="0"/>
              <a:t>Téléphones satellitaires - </a:t>
            </a:r>
            <a:r>
              <a:rPr lang="fr-FR" dirty="0"/>
              <a:t>Les téléphones satellitaires utilisent des satellites pour passer des appels dans des zones où il n'y a pas de service cellulaire.</a:t>
            </a:r>
          </a:p>
        </p:txBody>
      </p:sp>
      <p:sp>
        <p:nvSpPr>
          <p:cNvPr id="21" name="Oval 20">
            <a:extLst>
              <a:ext uri="{FF2B5EF4-FFF2-40B4-BE49-F238E27FC236}">
                <a16:creationId xmlns:a16="http://schemas.microsoft.com/office/drawing/2014/main" id="{A2678C73-2B5D-4A2D-8141-AB42675897DD}"/>
              </a:ext>
            </a:extLst>
          </p:cNvPr>
          <p:cNvSpPr/>
          <p:nvPr/>
        </p:nvSpPr>
        <p:spPr>
          <a:xfrm>
            <a:off x="1598219" y="598494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423F0E31-5139-C58B-4D2F-5372496BA3B1}"/>
              </a:ext>
            </a:extLst>
          </p:cNvPr>
          <p:cNvSpPr txBox="1"/>
          <p:nvPr/>
        </p:nvSpPr>
        <p:spPr>
          <a:xfrm>
            <a:off x="1918410" y="5857609"/>
            <a:ext cx="10130715" cy="646331"/>
          </a:xfrm>
          <a:prstGeom prst="rect">
            <a:avLst/>
          </a:prstGeom>
          <a:noFill/>
        </p:spPr>
        <p:txBody>
          <a:bodyPr wrap="square">
            <a:spAutoFit/>
          </a:bodyPr>
          <a:lstStyle/>
          <a:p>
            <a:r>
              <a:rPr lang="fr-FR" b="1" dirty="0"/>
              <a:t>Dispositifs de signalisation - </a:t>
            </a:r>
            <a:r>
              <a:rPr lang="fr-FR" dirty="0"/>
              <a:t>Sifflets, miroirs (signaux réfléchissants), lampes de poche avec piles, fusées éclairantes, etc.</a:t>
            </a:r>
            <a:endParaRPr lang="en-US" dirty="0"/>
          </a:p>
        </p:txBody>
      </p:sp>
      <p:sp>
        <p:nvSpPr>
          <p:cNvPr id="2" name="Slide Number Placeholder 5">
            <a:extLst>
              <a:ext uri="{FF2B5EF4-FFF2-40B4-BE49-F238E27FC236}">
                <a16:creationId xmlns:a16="http://schemas.microsoft.com/office/drawing/2014/main" id="{F6468933-0BEB-3D11-9717-F9DA21590517}"/>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DA2E53C6-59E9-0940-2963-87C2871CF4C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92631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209320" y="1033686"/>
            <a:ext cx="11638845" cy="461665"/>
          </a:xfrm>
          <a:prstGeom prst="rect">
            <a:avLst/>
          </a:prstGeom>
          <a:noFill/>
        </p:spPr>
        <p:txBody>
          <a:bodyPr wrap="square" rtlCol="0">
            <a:spAutoFit/>
          </a:bodyPr>
          <a:lstStyle/>
          <a:p>
            <a:r>
              <a:rPr lang="en-US" sz="2400"/>
              <a:t> </a:t>
            </a:r>
            <a:endParaRPr lang="en-CA" sz="2400"/>
          </a:p>
        </p:txBody>
      </p:sp>
      <p:sp>
        <p:nvSpPr>
          <p:cNvPr id="7" name="TextBox 6">
            <a:extLst>
              <a:ext uri="{FF2B5EF4-FFF2-40B4-BE49-F238E27FC236}">
                <a16:creationId xmlns:a16="http://schemas.microsoft.com/office/drawing/2014/main" id="{9483D1A9-E154-A994-2FFE-7E6439F574F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Planifier</a:t>
            </a:r>
            <a:r>
              <a:rPr lang="en-CA" sz="3200" b="1" dirty="0">
                <a:latin typeface="Meta-Bold"/>
              </a:rPr>
              <a:t> - Gestion des </a:t>
            </a:r>
            <a:r>
              <a:rPr lang="en-CA" sz="3200" b="1" dirty="0" err="1">
                <a:latin typeface="Meta-Bold"/>
              </a:rPr>
              <a:t>risques</a:t>
            </a:r>
            <a:endParaRPr lang="en-CA" sz="3200" b="1" dirty="0">
              <a:latin typeface="Meta-Bold"/>
            </a:endParaRPr>
          </a:p>
        </p:txBody>
      </p:sp>
      <p:sp>
        <p:nvSpPr>
          <p:cNvPr id="8" name="Oval 7">
            <a:extLst>
              <a:ext uri="{FF2B5EF4-FFF2-40B4-BE49-F238E27FC236}">
                <a16:creationId xmlns:a16="http://schemas.microsoft.com/office/drawing/2014/main" id="{A7025C37-5816-6126-F0CD-EBC94357565F}"/>
              </a:ext>
            </a:extLst>
          </p:cNvPr>
          <p:cNvSpPr/>
          <p:nvPr/>
        </p:nvSpPr>
        <p:spPr>
          <a:xfrm>
            <a:off x="1598219" y="341029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BB5E8A8-4D0E-5097-6A68-F1A2FF2E0BF0}"/>
              </a:ext>
            </a:extLst>
          </p:cNvPr>
          <p:cNvSpPr txBox="1"/>
          <p:nvPr/>
        </p:nvSpPr>
        <p:spPr>
          <a:xfrm>
            <a:off x="1918410" y="3282963"/>
            <a:ext cx="9435391" cy="923330"/>
          </a:xfrm>
          <a:prstGeom prst="rect">
            <a:avLst/>
          </a:prstGeom>
          <a:noFill/>
        </p:spPr>
        <p:txBody>
          <a:bodyPr wrap="square" lIns="91440" tIns="45720" rIns="91440" bIns="45720" anchor="t">
            <a:spAutoFit/>
          </a:bodyPr>
          <a:lstStyle/>
          <a:p>
            <a:r>
              <a:rPr lang="fr-FR" sz="1800" b="1" dirty="0"/>
              <a:t>Rencontres </a:t>
            </a:r>
            <a:r>
              <a:rPr lang="fr-FR" b="1" dirty="0"/>
              <a:t>avec </a:t>
            </a:r>
            <a:r>
              <a:rPr lang="fr-FR" sz="1800" b="1" dirty="0"/>
              <a:t>des animaux sauvages </a:t>
            </a:r>
            <a:r>
              <a:rPr lang="fr-FR" sz="1800" dirty="0"/>
              <a:t>- Renseignez-vous sur les animaux sauvages que vous pourriez rencontrer au cours de votre voyage, sur le respect de leur espace et sur les meilleures pratiques à adopter en cas de rencontre rapprochée.</a:t>
            </a:r>
            <a:endParaRPr lang="fr-FR" sz="1800" dirty="0">
              <a:cs typeface="Calibri"/>
            </a:endParaRPr>
          </a:p>
        </p:txBody>
      </p:sp>
      <p:sp>
        <p:nvSpPr>
          <p:cNvPr id="10" name="Oval 9">
            <a:extLst>
              <a:ext uri="{FF2B5EF4-FFF2-40B4-BE49-F238E27FC236}">
                <a16:creationId xmlns:a16="http://schemas.microsoft.com/office/drawing/2014/main" id="{0EE55705-83DA-65FF-DB4D-AE16BF07C103}"/>
              </a:ext>
            </a:extLst>
          </p:cNvPr>
          <p:cNvSpPr/>
          <p:nvPr/>
        </p:nvSpPr>
        <p:spPr>
          <a:xfrm>
            <a:off x="1598219" y="435338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C8D5B83-3A83-1608-8F05-03889BA9DBB8}"/>
              </a:ext>
            </a:extLst>
          </p:cNvPr>
          <p:cNvSpPr txBox="1"/>
          <p:nvPr/>
        </p:nvSpPr>
        <p:spPr>
          <a:xfrm>
            <a:off x="1918410" y="4226054"/>
            <a:ext cx="8808583" cy="646331"/>
          </a:xfrm>
          <a:prstGeom prst="rect">
            <a:avLst/>
          </a:prstGeom>
          <a:noFill/>
        </p:spPr>
        <p:txBody>
          <a:bodyPr wrap="square">
            <a:spAutoFit/>
          </a:bodyPr>
          <a:lstStyle/>
          <a:p>
            <a:r>
              <a:rPr lang="fr-FR" sz="1800" b="1" dirty="0"/>
              <a:t>Premiers soins </a:t>
            </a:r>
            <a:r>
              <a:rPr lang="fr-FR" sz="1800" dirty="0"/>
              <a:t>- Emportez une trousse de premiers soins bien équipée, adaptée aux activités et à la durée de votre voyage d'aventure</a:t>
            </a:r>
            <a:endParaRPr lang="fr-FR" sz="1800" dirty="0">
              <a:cs typeface="Calibri"/>
            </a:endParaRPr>
          </a:p>
        </p:txBody>
      </p:sp>
      <p:sp>
        <p:nvSpPr>
          <p:cNvPr id="13" name="Oval 12">
            <a:extLst>
              <a:ext uri="{FF2B5EF4-FFF2-40B4-BE49-F238E27FC236}">
                <a16:creationId xmlns:a16="http://schemas.microsoft.com/office/drawing/2014/main" id="{D1E23352-5F72-4D2B-43FA-2FC95776B62D}"/>
              </a:ext>
            </a:extLst>
          </p:cNvPr>
          <p:cNvSpPr/>
          <p:nvPr/>
        </p:nvSpPr>
        <p:spPr>
          <a:xfrm>
            <a:off x="1598219" y="503490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DDD65B97-FC3B-C419-36F1-7B7E69CC9D36}"/>
              </a:ext>
            </a:extLst>
          </p:cNvPr>
          <p:cNvSpPr txBox="1"/>
          <p:nvPr/>
        </p:nvSpPr>
        <p:spPr>
          <a:xfrm>
            <a:off x="1918410" y="4907572"/>
            <a:ext cx="9929755" cy="1200329"/>
          </a:xfrm>
          <a:prstGeom prst="rect">
            <a:avLst/>
          </a:prstGeom>
          <a:noFill/>
        </p:spPr>
        <p:txBody>
          <a:bodyPr wrap="square">
            <a:spAutoFit/>
          </a:bodyPr>
          <a:lstStyle/>
          <a:p>
            <a:r>
              <a:rPr lang="fr-FR" sz="1800" b="1" dirty="0"/>
              <a:t>Connaissances et compétences </a:t>
            </a:r>
            <a:r>
              <a:rPr lang="fr-FR" sz="1800" dirty="0"/>
              <a:t>- Veiller à ce que le groupe soit compétent en matière de navigation, de satisfaction des besoins fondamentaux du groupe tels que l'abri, la nourriture, l'eau et les compétences de base en matière de premiers secours. Le superviseur du voyage d'aventure doit être suffisamment qualifié, compétent et expérimenté pour garantir la sécurité du groupe.</a:t>
            </a:r>
          </a:p>
        </p:txBody>
      </p:sp>
      <p:sp>
        <p:nvSpPr>
          <p:cNvPr id="2" name="Slide Number Placeholder 5">
            <a:extLst>
              <a:ext uri="{FF2B5EF4-FFF2-40B4-BE49-F238E27FC236}">
                <a16:creationId xmlns:a16="http://schemas.microsoft.com/office/drawing/2014/main" id="{4EA124F3-6B39-39E4-5B07-19183944D7B6}"/>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CC39CF58-EFFE-3F8A-E593-36D9A7CA1C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
        <p:nvSpPr>
          <p:cNvPr id="5" name="TextBox 4">
            <a:extLst>
              <a:ext uri="{FF2B5EF4-FFF2-40B4-BE49-F238E27FC236}">
                <a16:creationId xmlns:a16="http://schemas.microsoft.com/office/drawing/2014/main" id="{D20B61E7-E19C-A58E-A49F-F7FE1066CBE1}"/>
              </a:ext>
            </a:extLst>
          </p:cNvPr>
          <p:cNvSpPr txBox="1"/>
          <p:nvPr/>
        </p:nvSpPr>
        <p:spPr>
          <a:xfrm>
            <a:off x="1501966" y="1061291"/>
            <a:ext cx="1004187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En fonction du type de voyage d'aventure, du lieu et du mode de voyage ou d'activité pratiqué, des certifications ou formations supplémentaires peuvent être exigées par les adultes impliqués et/ou le prestataire pour garantir la sécurité. Il est essentiel de veiller à ce que les participants suivent la formation nécessaire pour être compétents en matière de pratiques et de mesures de sécurité tout au long de leur voyage. Voici quelques exemples de formations spécifiques : Secourisme général et RCR, Sauveteur National, Sauvetage en eau vive, Secourisme en milieu sauvage et éloigné, Premier Répondant en Milieu Sauvage etc.</a:t>
            </a:r>
            <a:endParaRPr lang="en-US" dirty="0">
              <a:ea typeface="+mn-lt"/>
              <a:cs typeface="+mn-lt"/>
            </a:endParaRPr>
          </a:p>
        </p:txBody>
      </p:sp>
    </p:spTree>
    <p:extLst>
      <p:ext uri="{BB962C8B-B14F-4D97-AF65-F5344CB8AC3E}">
        <p14:creationId xmlns:p14="http://schemas.microsoft.com/office/powerpoint/2010/main" val="201165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209320" y="1033686"/>
            <a:ext cx="11638845" cy="461665"/>
          </a:xfrm>
          <a:prstGeom prst="rect">
            <a:avLst/>
          </a:prstGeom>
          <a:noFill/>
        </p:spPr>
        <p:txBody>
          <a:bodyPr wrap="square" rtlCol="0">
            <a:spAutoFit/>
          </a:bodyPr>
          <a:lstStyle/>
          <a:p>
            <a:r>
              <a:rPr lang="en-US" sz="2400"/>
              <a:t> </a:t>
            </a:r>
            <a:endParaRPr lang="en-CA" sz="2400"/>
          </a:p>
        </p:txBody>
      </p:sp>
      <p:sp>
        <p:nvSpPr>
          <p:cNvPr id="7" name="TextBox 6">
            <a:extLst>
              <a:ext uri="{FF2B5EF4-FFF2-40B4-BE49-F238E27FC236}">
                <a16:creationId xmlns:a16="http://schemas.microsoft.com/office/drawing/2014/main" id="{9483D1A9-E154-A994-2FFE-7E6439F574F8}"/>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Planifier</a:t>
            </a:r>
            <a:r>
              <a:rPr lang="en-CA" sz="3200" b="1" dirty="0">
                <a:latin typeface="Meta-Bold"/>
              </a:rPr>
              <a:t> - Gestion des </a:t>
            </a:r>
            <a:r>
              <a:rPr lang="en-CA" sz="3200" b="1" dirty="0" err="1">
                <a:latin typeface="Meta-Bold"/>
              </a:rPr>
              <a:t>risques</a:t>
            </a:r>
            <a:endParaRPr lang="en-CA" sz="3200" b="1" dirty="0">
              <a:latin typeface="Meta-Bold"/>
            </a:endParaRPr>
          </a:p>
        </p:txBody>
      </p:sp>
      <p:sp>
        <p:nvSpPr>
          <p:cNvPr id="15" name="Oval 14">
            <a:extLst>
              <a:ext uri="{FF2B5EF4-FFF2-40B4-BE49-F238E27FC236}">
                <a16:creationId xmlns:a16="http://schemas.microsoft.com/office/drawing/2014/main" id="{7F3BBFBA-2CD6-90F2-639B-D3D33CD268D3}"/>
              </a:ext>
            </a:extLst>
          </p:cNvPr>
          <p:cNvSpPr/>
          <p:nvPr/>
        </p:nvSpPr>
        <p:spPr>
          <a:xfrm>
            <a:off x="1598219" y="128375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C79C721B-BC72-8FA1-DC65-22E0E1587772}"/>
              </a:ext>
            </a:extLst>
          </p:cNvPr>
          <p:cNvSpPr txBox="1"/>
          <p:nvPr/>
        </p:nvSpPr>
        <p:spPr>
          <a:xfrm>
            <a:off x="1918410" y="1156419"/>
            <a:ext cx="9435391" cy="671915"/>
          </a:xfrm>
          <a:prstGeom prst="rect">
            <a:avLst/>
          </a:prstGeom>
          <a:noFill/>
        </p:spPr>
        <p:txBody>
          <a:bodyPr wrap="square">
            <a:spAutoFit/>
          </a:bodyPr>
          <a:lstStyle/>
          <a:p>
            <a:r>
              <a:rPr lang="fr-FR" sz="1800" b="1" dirty="0"/>
              <a:t>Restez en groupe </a:t>
            </a:r>
            <a:r>
              <a:rPr lang="fr-FR" sz="1800" dirty="0"/>
              <a:t>- N'oubliez jamais de rester en groupe et d'être conscient de votre environnement et des personnes au sein de votre groupe.</a:t>
            </a:r>
          </a:p>
        </p:txBody>
      </p:sp>
      <p:sp>
        <p:nvSpPr>
          <p:cNvPr id="17" name="Oval 16">
            <a:extLst>
              <a:ext uri="{FF2B5EF4-FFF2-40B4-BE49-F238E27FC236}">
                <a16:creationId xmlns:a16="http://schemas.microsoft.com/office/drawing/2014/main" id="{1D336802-C7A0-8881-948E-46ECCA1528B2}"/>
              </a:ext>
            </a:extLst>
          </p:cNvPr>
          <p:cNvSpPr/>
          <p:nvPr/>
        </p:nvSpPr>
        <p:spPr>
          <a:xfrm>
            <a:off x="1598219" y="196738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53E32EF7-A58C-1CE2-6698-2899AD0950D3}"/>
              </a:ext>
            </a:extLst>
          </p:cNvPr>
          <p:cNvSpPr txBox="1"/>
          <p:nvPr/>
        </p:nvSpPr>
        <p:spPr>
          <a:xfrm>
            <a:off x="1918410" y="1840049"/>
            <a:ext cx="8808583" cy="671915"/>
          </a:xfrm>
          <a:prstGeom prst="rect">
            <a:avLst/>
          </a:prstGeom>
          <a:noFill/>
        </p:spPr>
        <p:txBody>
          <a:bodyPr wrap="square">
            <a:spAutoFit/>
          </a:bodyPr>
          <a:lstStyle/>
          <a:p>
            <a:r>
              <a:rPr lang="fr-FR" sz="1800" b="1" dirty="0"/>
              <a:t>Soyez préparé et informé </a:t>
            </a:r>
            <a:r>
              <a:rPr lang="fr-FR" sz="1800" dirty="0"/>
              <a:t>- Renseignez-vous sur la région et les prévisions météorologiques de l'endroit que vous allez explorer. </a:t>
            </a:r>
          </a:p>
        </p:txBody>
      </p:sp>
      <p:sp>
        <p:nvSpPr>
          <p:cNvPr id="19" name="Oval 18">
            <a:extLst>
              <a:ext uri="{FF2B5EF4-FFF2-40B4-BE49-F238E27FC236}">
                <a16:creationId xmlns:a16="http://schemas.microsoft.com/office/drawing/2014/main" id="{8863B40B-9C76-8AD5-D151-B6C5DFAB93E8}"/>
              </a:ext>
            </a:extLst>
          </p:cNvPr>
          <p:cNvSpPr/>
          <p:nvPr/>
        </p:nvSpPr>
        <p:spPr>
          <a:xfrm>
            <a:off x="1598219" y="273731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96B5D479-4AD1-397A-A2A8-AC2B353CF785}"/>
              </a:ext>
            </a:extLst>
          </p:cNvPr>
          <p:cNvSpPr txBox="1"/>
          <p:nvPr/>
        </p:nvSpPr>
        <p:spPr>
          <a:xfrm>
            <a:off x="1918410" y="2609984"/>
            <a:ext cx="9655639" cy="923330"/>
          </a:xfrm>
          <a:prstGeom prst="rect">
            <a:avLst/>
          </a:prstGeom>
          <a:noFill/>
        </p:spPr>
        <p:txBody>
          <a:bodyPr wrap="square">
            <a:spAutoFit/>
          </a:bodyPr>
          <a:lstStyle/>
          <a:p>
            <a:r>
              <a:rPr lang="fr-FR" sz="1800" b="1" dirty="0"/>
              <a:t>Préparez-vous pour les situations inattendues - </a:t>
            </a:r>
            <a:r>
              <a:rPr lang="fr-FR" sz="1800" dirty="0"/>
              <a:t>Apportez des articles supplémentaires au cas où des choses se perdraient, se briseraient ou ne se dérouleraient pas comme prévu. Prévoyez des vêtements de pluie, des couches chaudes, etc. Apportez de la nourriture supplémentaire.</a:t>
            </a:r>
            <a:endParaRPr lang="en-US" sz="1800" dirty="0"/>
          </a:p>
        </p:txBody>
      </p:sp>
      <p:sp>
        <p:nvSpPr>
          <p:cNvPr id="2" name="Slide Number Placeholder 5">
            <a:extLst>
              <a:ext uri="{FF2B5EF4-FFF2-40B4-BE49-F238E27FC236}">
                <a16:creationId xmlns:a16="http://schemas.microsoft.com/office/drawing/2014/main" id="{4EA124F3-6B39-39E4-5B07-19183944D7B6}"/>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CC39CF58-EFFE-3F8A-E593-36D9A7CA1C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46876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23445-D84E-7341-0E24-1554435BD982}"/>
              </a:ext>
            </a:extLst>
          </p:cNvPr>
          <p:cNvSpPr txBox="1"/>
          <p:nvPr/>
        </p:nvSpPr>
        <p:spPr>
          <a:xfrm>
            <a:off x="1273834" y="711638"/>
            <a:ext cx="12078373" cy="769441"/>
          </a:xfrm>
          <a:prstGeom prst="rect">
            <a:avLst/>
          </a:prstGeom>
          <a:noFill/>
        </p:spPr>
        <p:txBody>
          <a:bodyPr wrap="square" rtlCol="0">
            <a:spAutoFit/>
          </a:bodyPr>
          <a:lstStyle/>
          <a:p>
            <a:pPr marL="285744" indent="-285744" defTabSz="914377">
              <a:buFont typeface="Arial" panose="020B0604020202020204" pitchFamily="34" charset="0"/>
              <a:buChar char="•"/>
              <a:defRPr/>
            </a:pPr>
            <a:endParaRPr lang="en-US" sz="2200" dirty="0">
              <a:solidFill>
                <a:prstClr val="black"/>
              </a:solidFill>
            </a:endParaRPr>
          </a:p>
          <a:p>
            <a:pPr defTabSz="914377">
              <a:defRPr/>
            </a:pPr>
            <a:endParaRPr lang="en-CA" sz="2200" dirty="0">
              <a:solidFill>
                <a:prstClr val="black"/>
              </a:solidFill>
            </a:endParaRPr>
          </a:p>
        </p:txBody>
      </p:sp>
      <p:sp>
        <p:nvSpPr>
          <p:cNvPr id="8" name="TextBox 7">
            <a:extLst>
              <a:ext uri="{FF2B5EF4-FFF2-40B4-BE49-F238E27FC236}">
                <a16:creationId xmlns:a16="http://schemas.microsoft.com/office/drawing/2014/main" id="{C6354FEA-AB7D-8B54-406F-54F74BA5B1F1}"/>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err="1">
                <a:ln>
                  <a:noFill/>
                </a:ln>
                <a:solidFill>
                  <a:prstClr val="black"/>
                </a:solidFill>
                <a:effectLst/>
                <a:uLnTx/>
                <a:uFillTx/>
                <a:latin typeface="Meta-Bold"/>
                <a:ea typeface="+mn-ea"/>
                <a:cs typeface="+mn-cs"/>
              </a:rPr>
              <a:t>Planifier</a:t>
            </a:r>
            <a:r>
              <a:rPr kumimoji="0" lang="en-CA" sz="3200" b="1" i="0" u="none" strike="noStrike" kern="1200" cap="none" spc="0" normalizeH="0" baseline="0" noProof="0" dirty="0">
                <a:ln>
                  <a:noFill/>
                </a:ln>
                <a:solidFill>
                  <a:prstClr val="black"/>
                </a:solidFill>
                <a:effectLst/>
                <a:uLnTx/>
                <a:uFillTx/>
                <a:latin typeface="Meta-Bold"/>
                <a:ea typeface="+mn-ea"/>
                <a:cs typeface="+mn-cs"/>
              </a:rPr>
              <a:t> - Gestion des </a:t>
            </a:r>
            <a:r>
              <a:rPr kumimoji="0" lang="en-CA" sz="3200" b="1" i="0" u="none" strike="noStrike" kern="1200" cap="none" spc="0" normalizeH="0" baseline="0" noProof="0" dirty="0" err="1">
                <a:ln>
                  <a:noFill/>
                </a:ln>
                <a:solidFill>
                  <a:prstClr val="black"/>
                </a:solidFill>
                <a:effectLst/>
                <a:uLnTx/>
                <a:uFillTx/>
                <a:latin typeface="Meta-Bold"/>
                <a:ea typeface="+mn-ea"/>
                <a:cs typeface="+mn-cs"/>
              </a:rPr>
              <a:t>risques</a:t>
            </a:r>
            <a:endParaRPr kumimoji="0" lang="en-CA" sz="3200" b="1" i="0" u="none" strike="noStrike" kern="1200" cap="none" spc="0" normalizeH="0" baseline="0" noProof="0" dirty="0">
              <a:ln>
                <a:noFill/>
              </a:ln>
              <a:solidFill>
                <a:prstClr val="black"/>
              </a:solidFill>
              <a:effectLst/>
              <a:uLnTx/>
              <a:uFillTx/>
              <a:latin typeface="Meta-Bold"/>
              <a:ea typeface="+mn-ea"/>
              <a:cs typeface="+mn-cs"/>
            </a:endParaRPr>
          </a:p>
        </p:txBody>
      </p:sp>
      <p:sp>
        <p:nvSpPr>
          <p:cNvPr id="12" name="TextBox 11">
            <a:extLst>
              <a:ext uri="{FF2B5EF4-FFF2-40B4-BE49-F238E27FC236}">
                <a16:creationId xmlns:a16="http://schemas.microsoft.com/office/drawing/2014/main" id="{1293E6C1-7FCE-2858-660F-9F0CD9FD8007}"/>
              </a:ext>
            </a:extLst>
          </p:cNvPr>
          <p:cNvSpPr txBox="1"/>
          <p:nvPr/>
        </p:nvSpPr>
        <p:spPr>
          <a:xfrm>
            <a:off x="1376083" y="1034760"/>
            <a:ext cx="10187267" cy="1663597"/>
          </a:xfrm>
          <a:prstGeom prst="rect">
            <a:avLst/>
          </a:prstGeom>
          <a:noFill/>
        </p:spPr>
        <p:txBody>
          <a:bodyPr wrap="square" rtlCol="0">
            <a:spAutoFit/>
          </a:bodyPr>
          <a:lstStyle/>
          <a:p>
            <a:pPr>
              <a:lnSpc>
                <a:spcPct val="107000"/>
              </a:lnSpc>
              <a:spcAft>
                <a:spcPts val="800"/>
              </a:spcAft>
            </a:pPr>
            <a:r>
              <a:rPr lang="fr-FR" sz="1800" dirty="0"/>
              <a:t>Discutez des risques potentiels ou des dangers que le groupe pourrait rencontrer au cours du voyage, afin que des plans d'urgence puissent être élaborés. Créer des questions basées sur des scénarios pour stimuler les participants pendant qu'ils réfléchissent à des idées pour leurs voyages aventureux est un excellent moyen de les faire réfléchir à ce qu'il faut faire dans des situations inattendues. </a:t>
            </a:r>
          </a:p>
          <a:p>
            <a:pPr>
              <a:defRPr/>
            </a:pPr>
            <a:r>
              <a:rPr kumimoji="0" lang="fr-FR" sz="1800" b="1" i="0" u="none" strike="noStrike" kern="1200" cap="none" spc="0" normalizeH="0" baseline="0" noProof="0" dirty="0">
                <a:ln>
                  <a:noFill/>
                </a:ln>
                <a:solidFill>
                  <a:prstClr val="black"/>
                </a:solidFill>
                <a:effectLst/>
                <a:uLnTx/>
                <a:uFillTx/>
                <a:ea typeface="+mn-ea"/>
                <a:cs typeface="+mn-cs"/>
              </a:rPr>
              <a:t>Exemples de questions à poser sur la manière dont une équipe </a:t>
            </a:r>
            <a:r>
              <a:rPr lang="fr-FR" sz="1800" b="1" dirty="0">
                <a:solidFill>
                  <a:prstClr val="black"/>
                </a:solidFill>
              </a:rPr>
              <a:t>du voyage d'aventure</a:t>
            </a:r>
            <a:r>
              <a:rPr kumimoji="0" lang="fr-FR" sz="1800" b="1" i="0" u="none" strike="noStrike" kern="1200" cap="none" spc="0" normalizeH="0" baseline="0" noProof="0" dirty="0">
                <a:ln>
                  <a:noFill/>
                </a:ln>
                <a:solidFill>
                  <a:prstClr val="black"/>
                </a:solidFill>
                <a:effectLst/>
                <a:uLnTx/>
                <a:uFillTx/>
                <a:ea typeface="+mn-ea"/>
                <a:cs typeface="+mn-cs"/>
              </a:rPr>
              <a:t> gère ces situations :</a:t>
            </a:r>
            <a:endParaRPr kumimoji="0" lang="en-US" sz="1800" b="1" i="0" u="none" strike="noStrike" kern="1200" cap="none" spc="0" normalizeH="0" baseline="0" noProof="0" dirty="0">
              <a:ln>
                <a:noFill/>
              </a:ln>
              <a:solidFill>
                <a:prstClr val="black"/>
              </a:solidFill>
              <a:effectLst/>
              <a:uLnTx/>
              <a:uFillTx/>
              <a:ea typeface="+mn-ea"/>
              <a:cs typeface="+mn-cs"/>
            </a:endParaRPr>
          </a:p>
        </p:txBody>
      </p:sp>
      <p:sp>
        <p:nvSpPr>
          <p:cNvPr id="13" name="Oval 12">
            <a:extLst>
              <a:ext uri="{FF2B5EF4-FFF2-40B4-BE49-F238E27FC236}">
                <a16:creationId xmlns:a16="http://schemas.microsoft.com/office/drawing/2014/main" id="{366B833E-F28A-8EB0-FE91-C89196494734}"/>
              </a:ext>
            </a:extLst>
          </p:cNvPr>
          <p:cNvSpPr/>
          <p:nvPr/>
        </p:nvSpPr>
        <p:spPr>
          <a:xfrm>
            <a:off x="1598219" y="29440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4B96F8AC-5842-92D0-2704-84C98D0181BB}"/>
              </a:ext>
            </a:extLst>
          </p:cNvPr>
          <p:cNvSpPr txBox="1"/>
          <p:nvPr/>
        </p:nvSpPr>
        <p:spPr>
          <a:xfrm>
            <a:off x="1918410" y="2816721"/>
            <a:ext cx="8808583" cy="375552"/>
          </a:xfrm>
          <a:prstGeom prst="rect">
            <a:avLst/>
          </a:prstGeom>
          <a:noFill/>
        </p:spPr>
        <p:txBody>
          <a:bodyPr wrap="square">
            <a:spAutoFit/>
          </a:bodyPr>
          <a:lstStyle/>
          <a:p>
            <a:pPr>
              <a:lnSpc>
                <a:spcPct val="107000"/>
              </a:lnSpc>
              <a:spcAft>
                <a:spcPts val="800"/>
              </a:spcAft>
              <a:tabLst>
                <a:tab pos="457200" algn="l"/>
              </a:tabLst>
            </a:pPr>
            <a:r>
              <a:rPr kumimoji="0" lang="fr-FR" sz="1800" b="0" i="0" u="none" strike="noStrike" kern="1200" cap="none" spc="0" normalizeH="0" baseline="0" noProof="0" dirty="0">
                <a:ln>
                  <a:noFill/>
                </a:ln>
                <a:solidFill>
                  <a:prstClr val="black"/>
                </a:solidFill>
                <a:effectLst/>
                <a:uLnTx/>
                <a:uFillTx/>
                <a:ea typeface="+mn-ea"/>
                <a:cs typeface="+mn-cs"/>
              </a:rPr>
              <a:t>Que ferez-vous si quelqu'un se blesse ?</a:t>
            </a:r>
          </a:p>
        </p:txBody>
      </p:sp>
      <p:sp>
        <p:nvSpPr>
          <p:cNvPr id="15" name="Oval 14">
            <a:extLst>
              <a:ext uri="{FF2B5EF4-FFF2-40B4-BE49-F238E27FC236}">
                <a16:creationId xmlns:a16="http://schemas.microsoft.com/office/drawing/2014/main" id="{C70F7528-6A6C-ECF6-E396-DA94F951E9E7}"/>
              </a:ext>
            </a:extLst>
          </p:cNvPr>
          <p:cNvSpPr/>
          <p:nvPr/>
        </p:nvSpPr>
        <p:spPr>
          <a:xfrm>
            <a:off x="1598219" y="355633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08BA0D88-0B00-6FB4-0AA0-B0561ABB136E}"/>
              </a:ext>
            </a:extLst>
          </p:cNvPr>
          <p:cNvSpPr txBox="1"/>
          <p:nvPr/>
        </p:nvSpPr>
        <p:spPr>
          <a:xfrm>
            <a:off x="1918410" y="3429000"/>
            <a:ext cx="8808583" cy="375552"/>
          </a:xfrm>
          <a:prstGeom prst="rect">
            <a:avLst/>
          </a:prstGeom>
          <a:noFill/>
        </p:spPr>
        <p:txBody>
          <a:bodyPr wrap="square">
            <a:spAutoFit/>
          </a:bodyPr>
          <a:lstStyle/>
          <a:p>
            <a:pPr>
              <a:lnSpc>
                <a:spcPct val="107000"/>
              </a:lnSpc>
              <a:spcAft>
                <a:spcPts val="800"/>
              </a:spcAft>
              <a:tabLst>
                <a:tab pos="457200" algn="l"/>
              </a:tabLst>
            </a:pPr>
            <a:r>
              <a:rPr kumimoji="0" lang="fr-FR" sz="1800" b="0" i="0" u="none" strike="noStrike" kern="1200" cap="none" spc="0" normalizeH="0" baseline="0" noProof="0" dirty="0">
                <a:ln>
                  <a:noFill/>
                </a:ln>
                <a:solidFill>
                  <a:prstClr val="black"/>
                </a:solidFill>
                <a:effectLst/>
                <a:uLnTx/>
                <a:uFillTx/>
                <a:ea typeface="+mn-ea"/>
                <a:cs typeface="+mn-cs"/>
              </a:rPr>
              <a:t>Que ferez-vous si quelqu'un se perd ?</a:t>
            </a:r>
          </a:p>
        </p:txBody>
      </p:sp>
      <p:sp>
        <p:nvSpPr>
          <p:cNvPr id="17" name="Oval 16">
            <a:extLst>
              <a:ext uri="{FF2B5EF4-FFF2-40B4-BE49-F238E27FC236}">
                <a16:creationId xmlns:a16="http://schemas.microsoft.com/office/drawing/2014/main" id="{D1DCE24D-5CFE-EF9E-C22B-5668709BE858}"/>
              </a:ext>
            </a:extLst>
          </p:cNvPr>
          <p:cNvSpPr/>
          <p:nvPr/>
        </p:nvSpPr>
        <p:spPr>
          <a:xfrm>
            <a:off x="1598219" y="419270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85E1858-EA28-2035-5605-9720649BABD0}"/>
              </a:ext>
            </a:extLst>
          </p:cNvPr>
          <p:cNvSpPr txBox="1"/>
          <p:nvPr/>
        </p:nvSpPr>
        <p:spPr>
          <a:xfrm>
            <a:off x="1918410" y="4065367"/>
            <a:ext cx="8808583" cy="375552"/>
          </a:xfrm>
          <a:prstGeom prst="rect">
            <a:avLst/>
          </a:prstGeom>
          <a:noFill/>
        </p:spPr>
        <p:txBody>
          <a:bodyPr wrap="square">
            <a:spAutoFit/>
          </a:bodyPr>
          <a:lstStyle/>
          <a:p>
            <a:pPr>
              <a:lnSpc>
                <a:spcPct val="107000"/>
              </a:lnSpc>
              <a:spcAft>
                <a:spcPts val="800"/>
              </a:spcAft>
              <a:tabLst>
                <a:tab pos="457200" algn="l"/>
              </a:tabLst>
            </a:pPr>
            <a:r>
              <a:rPr kumimoji="0" lang="fr-FR" sz="1800" b="0" i="0" u="none" strike="noStrike" kern="1200" cap="none" spc="0" normalizeH="0" baseline="0" noProof="0" dirty="0">
                <a:ln>
                  <a:noFill/>
                </a:ln>
                <a:solidFill>
                  <a:prstClr val="black"/>
                </a:solidFill>
                <a:effectLst/>
                <a:uLnTx/>
                <a:uFillTx/>
                <a:ea typeface="+mn-ea"/>
                <a:cs typeface="+mn-cs"/>
              </a:rPr>
              <a:t>Que ferez-vous s'il manque une balise sur le sentier, comment resterez-vous sur la piste ?</a:t>
            </a:r>
          </a:p>
        </p:txBody>
      </p:sp>
      <p:sp>
        <p:nvSpPr>
          <p:cNvPr id="19" name="Oval 18">
            <a:extLst>
              <a:ext uri="{FF2B5EF4-FFF2-40B4-BE49-F238E27FC236}">
                <a16:creationId xmlns:a16="http://schemas.microsoft.com/office/drawing/2014/main" id="{5B8F7F57-6878-EC92-CC87-FAC73165A3FA}"/>
              </a:ext>
            </a:extLst>
          </p:cNvPr>
          <p:cNvSpPr/>
          <p:nvPr/>
        </p:nvSpPr>
        <p:spPr>
          <a:xfrm>
            <a:off x="1598219" y="482352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4C5E1D52-5B1C-14B1-DE98-56CD41CCC815}"/>
              </a:ext>
            </a:extLst>
          </p:cNvPr>
          <p:cNvSpPr txBox="1"/>
          <p:nvPr/>
        </p:nvSpPr>
        <p:spPr>
          <a:xfrm>
            <a:off x="1918410" y="4696192"/>
            <a:ext cx="8808583" cy="375552"/>
          </a:xfrm>
          <a:prstGeom prst="rect">
            <a:avLst/>
          </a:prstGeom>
          <a:noFill/>
        </p:spPr>
        <p:txBody>
          <a:bodyPr wrap="square">
            <a:spAutoFit/>
          </a:bodyPr>
          <a:lstStyle/>
          <a:p>
            <a:pPr>
              <a:lnSpc>
                <a:spcPct val="107000"/>
              </a:lnSpc>
              <a:spcAft>
                <a:spcPts val="800"/>
              </a:spcAft>
              <a:tabLst>
                <a:tab pos="457200" algn="l"/>
              </a:tabLst>
            </a:pPr>
            <a:r>
              <a:rPr kumimoji="0" lang="fr-FR" sz="1800" b="0" i="0" u="none" strike="noStrike" kern="1200" cap="none" spc="0" normalizeH="0" baseline="0" noProof="0" dirty="0">
                <a:ln>
                  <a:noFill/>
                </a:ln>
                <a:solidFill>
                  <a:prstClr val="black"/>
                </a:solidFill>
                <a:effectLst/>
                <a:uLnTx/>
                <a:uFillTx/>
                <a:ea typeface="+mn-ea"/>
                <a:cs typeface="+mn-cs"/>
              </a:rPr>
              <a:t>Que ferez-vous si votre équipement se casse ou est endommagé ?</a:t>
            </a:r>
          </a:p>
        </p:txBody>
      </p:sp>
      <p:sp>
        <p:nvSpPr>
          <p:cNvPr id="21" name="Oval 20">
            <a:extLst>
              <a:ext uri="{FF2B5EF4-FFF2-40B4-BE49-F238E27FC236}">
                <a16:creationId xmlns:a16="http://schemas.microsoft.com/office/drawing/2014/main" id="{843C64C0-03AA-ECD1-5B18-69DA8EBA6F05}"/>
              </a:ext>
            </a:extLst>
          </p:cNvPr>
          <p:cNvSpPr/>
          <p:nvPr/>
        </p:nvSpPr>
        <p:spPr>
          <a:xfrm>
            <a:off x="1598219" y="54358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F3F23283-C128-1FB6-10B5-4436973E3009}"/>
              </a:ext>
            </a:extLst>
          </p:cNvPr>
          <p:cNvSpPr txBox="1"/>
          <p:nvPr/>
        </p:nvSpPr>
        <p:spPr>
          <a:xfrm>
            <a:off x="1918410" y="5308471"/>
            <a:ext cx="8808583" cy="671915"/>
          </a:xfrm>
          <a:prstGeom prst="rect">
            <a:avLst/>
          </a:prstGeom>
          <a:noFill/>
        </p:spPr>
        <p:txBody>
          <a:bodyPr wrap="square">
            <a:spAutoFit/>
          </a:bodyPr>
          <a:lstStyle/>
          <a:p>
            <a:pPr>
              <a:lnSpc>
                <a:spcPct val="107000"/>
              </a:lnSpc>
              <a:spcAft>
                <a:spcPts val="800"/>
              </a:spcAft>
              <a:tabLst>
                <a:tab pos="457200" algn="l"/>
              </a:tabLst>
            </a:pPr>
            <a:r>
              <a:rPr kumimoji="0" lang="fr-FR" sz="1800" b="0" i="0" u="none" strike="noStrike" kern="1200" cap="none" spc="0" normalizeH="0" baseline="0" noProof="0" dirty="0">
                <a:ln>
                  <a:noFill/>
                </a:ln>
                <a:solidFill>
                  <a:prstClr val="black"/>
                </a:solidFill>
                <a:effectLst/>
                <a:uLnTx/>
                <a:uFillTx/>
                <a:ea typeface="+mn-ea"/>
                <a:cs typeface="+mn-cs"/>
              </a:rPr>
              <a:t>Que ferez-vous en cas de mauvais temps inattendu ? Que faire si les prévisions météorologiques annoncent un temps exécrable tout au long du voyage ?</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2" name="Slide Number Placeholder 5">
            <a:extLst>
              <a:ext uri="{FF2B5EF4-FFF2-40B4-BE49-F238E27FC236}">
                <a16:creationId xmlns:a16="http://schemas.microsoft.com/office/drawing/2014/main" id="{FDF310C2-1941-81CC-D6EA-06D7A6D0E266}"/>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1C43497E-1788-1F35-E640-424B384A875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17033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05C03DC-5BA7-5657-9CE2-7B79F59F4D53}"/>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a:latin typeface="Meta-Bold"/>
              </a:rPr>
              <a:t>Vue </a:t>
            </a:r>
            <a:r>
              <a:rPr lang="en-CA" sz="3200" b="1" dirty="0" err="1">
                <a:latin typeface="Meta-Bold"/>
              </a:rPr>
              <a:t>d'ensemble</a:t>
            </a:r>
            <a:r>
              <a:rPr lang="en-CA" sz="3200" b="1" dirty="0">
                <a:latin typeface="Meta-Bold"/>
              </a:rPr>
              <a:t> - Voyage </a:t>
            </a:r>
            <a:r>
              <a:rPr lang="en-CA" sz="3200" b="1" dirty="0" err="1">
                <a:latin typeface="Meta-Bold"/>
              </a:rPr>
              <a:t>d'aventure</a:t>
            </a:r>
            <a:endParaRPr lang="en-CA" sz="3200" b="1" dirty="0">
              <a:latin typeface="Meta-Bold"/>
            </a:endParaRPr>
          </a:p>
        </p:txBody>
      </p:sp>
      <p:sp>
        <p:nvSpPr>
          <p:cNvPr id="6" name="Slide Number Placeholder 5">
            <a:extLst>
              <a:ext uri="{FF2B5EF4-FFF2-40B4-BE49-F238E27FC236}">
                <a16:creationId xmlns:a16="http://schemas.microsoft.com/office/drawing/2014/main" id="{AA3F8727-6984-10A4-785A-72BAA9C0875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graphicFrame>
        <p:nvGraphicFramePr>
          <p:cNvPr id="20" name="Table 19">
            <a:extLst>
              <a:ext uri="{FF2B5EF4-FFF2-40B4-BE49-F238E27FC236}">
                <a16:creationId xmlns:a16="http://schemas.microsoft.com/office/drawing/2014/main" id="{F1DEB739-2D7F-A0BF-73DF-1C73B8620C89}"/>
              </a:ext>
            </a:extLst>
          </p:cNvPr>
          <p:cNvGraphicFramePr>
            <a:graphicFrameLocks noGrp="1"/>
          </p:cNvGraphicFramePr>
          <p:nvPr>
            <p:extLst>
              <p:ext uri="{D42A27DB-BD31-4B8C-83A1-F6EECF244321}">
                <p14:modId xmlns:p14="http://schemas.microsoft.com/office/powerpoint/2010/main" val="1733578450"/>
              </p:ext>
            </p:extLst>
          </p:nvPr>
        </p:nvGraphicFramePr>
        <p:xfrm>
          <a:off x="5942213" y="1200672"/>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1" dirty="0" err="1"/>
                        <a:t>Remue-méninges</a:t>
                      </a:r>
                      <a:r>
                        <a:rPr lang="en-US" b="1" dirty="0"/>
                        <a:t>:</a:t>
                      </a:r>
                    </a:p>
                  </a:txBody>
                  <a:tcPr>
                    <a:solidFill>
                      <a:srgbClr val="00B050"/>
                    </a:solidFill>
                  </a:tcPr>
                </a:tc>
                <a:extLst>
                  <a:ext uri="{0D108BD9-81ED-4DB2-BD59-A6C34878D82A}">
                    <a16:rowId xmlns:a16="http://schemas.microsoft.com/office/drawing/2014/main" val="2523594567"/>
                  </a:ext>
                </a:extLst>
              </a:tr>
              <a:tr h="703000">
                <a:tc>
                  <a:txBody>
                    <a:bodyPr/>
                    <a:lstStyle/>
                    <a:p>
                      <a:pPr algn="l"/>
                      <a:r>
                        <a:rPr lang="en-US" dirty="0"/>
                        <a:t>            </a:t>
                      </a:r>
                      <a:r>
                        <a:rPr lang="fr-FR" dirty="0"/>
                        <a:t>Collaboration créative pour rassembler des idées     </a:t>
                      </a:r>
                      <a:br>
                        <a:rPr lang="fr-FR" dirty="0"/>
                      </a:br>
                      <a:r>
                        <a:rPr lang="fr-FR" dirty="0"/>
                        <a:t>            et décider d'un voyage d'aventure.</a:t>
                      </a:r>
                      <a:endParaRPr lang="en-US" dirty="0"/>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pic>
        <p:nvPicPr>
          <p:cNvPr id="27" name="Picture 26" descr="A child reading a book&#10;&#10;Description automatically generated">
            <a:extLst>
              <a:ext uri="{FF2B5EF4-FFF2-40B4-BE49-F238E27FC236}">
                <a16:creationId xmlns:a16="http://schemas.microsoft.com/office/drawing/2014/main" id="{E912FF9A-E9DA-775A-D3E6-D0E2A1F3E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729" y="1194399"/>
            <a:ext cx="1102118" cy="1102118"/>
          </a:xfrm>
          <a:prstGeom prst="rect">
            <a:avLst/>
          </a:prstGeom>
        </p:spPr>
      </p:pic>
      <p:graphicFrame>
        <p:nvGraphicFramePr>
          <p:cNvPr id="28" name="Table 27">
            <a:extLst>
              <a:ext uri="{FF2B5EF4-FFF2-40B4-BE49-F238E27FC236}">
                <a16:creationId xmlns:a16="http://schemas.microsoft.com/office/drawing/2014/main" id="{A09FE559-D92D-7F79-0590-03B34E67D41D}"/>
              </a:ext>
            </a:extLst>
          </p:cNvPr>
          <p:cNvGraphicFramePr>
            <a:graphicFrameLocks noGrp="1"/>
          </p:cNvGraphicFramePr>
          <p:nvPr>
            <p:extLst>
              <p:ext uri="{D42A27DB-BD31-4B8C-83A1-F6EECF244321}">
                <p14:modId xmlns:p14="http://schemas.microsoft.com/office/powerpoint/2010/main" val="1634770843"/>
              </p:ext>
            </p:extLst>
          </p:nvPr>
        </p:nvGraphicFramePr>
        <p:xfrm>
          <a:off x="5942213" y="2410644"/>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fr-FR" b="1" dirty="0"/>
                        <a:t>Planifier: </a:t>
                      </a:r>
                      <a:endParaRPr lang="en-US" b="1" dirty="0"/>
                    </a:p>
                  </a:txBody>
                  <a:tcPr>
                    <a:solidFill>
                      <a:srgbClr val="00B050"/>
                    </a:solidFill>
                  </a:tcPr>
                </a:tc>
                <a:extLst>
                  <a:ext uri="{0D108BD9-81ED-4DB2-BD59-A6C34878D82A}">
                    <a16:rowId xmlns:a16="http://schemas.microsoft.com/office/drawing/2014/main" val="2523594567"/>
                  </a:ext>
                </a:extLst>
              </a:tr>
              <a:tr h="703000">
                <a:tc>
                  <a:txBody>
                    <a:bodyPr/>
                    <a:lstStyle/>
                    <a:p>
                      <a:pPr algn="ctr"/>
                      <a:r>
                        <a:rPr lang="en-US" dirty="0"/>
                        <a:t>           </a:t>
                      </a:r>
                      <a:r>
                        <a:rPr lang="fr-FR" dirty="0"/>
                        <a:t>Élaborer les éléments nécessaires au voyage pour </a:t>
                      </a:r>
                    </a:p>
                    <a:p>
                      <a:pPr algn="ctr"/>
                      <a:r>
                        <a:rPr lang="fr-FR" dirty="0"/>
                        <a:t>          s'assurer que les participants sont bien préparés.</a:t>
                      </a:r>
                      <a:endParaRPr lang="en-US" dirty="0"/>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pic>
        <p:nvPicPr>
          <p:cNvPr id="25" name="Picture 24" descr="A group of women looking at a map&#10;&#10;Description automatically generated">
            <a:extLst>
              <a:ext uri="{FF2B5EF4-FFF2-40B4-BE49-F238E27FC236}">
                <a16:creationId xmlns:a16="http://schemas.microsoft.com/office/drawing/2014/main" id="{0D2C289D-76EC-BF78-69EA-02FE645E2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506" y="2393965"/>
            <a:ext cx="1102118" cy="1102118"/>
          </a:xfrm>
          <a:prstGeom prst="rect">
            <a:avLst/>
          </a:prstGeom>
        </p:spPr>
      </p:pic>
      <p:graphicFrame>
        <p:nvGraphicFramePr>
          <p:cNvPr id="30" name="Table 29">
            <a:extLst>
              <a:ext uri="{FF2B5EF4-FFF2-40B4-BE49-F238E27FC236}">
                <a16:creationId xmlns:a16="http://schemas.microsoft.com/office/drawing/2014/main" id="{B997ACF7-6359-5256-0CB2-7983C9969CBF}"/>
              </a:ext>
            </a:extLst>
          </p:cNvPr>
          <p:cNvGraphicFramePr>
            <a:graphicFrameLocks noGrp="1"/>
          </p:cNvGraphicFramePr>
          <p:nvPr>
            <p:extLst>
              <p:ext uri="{D42A27DB-BD31-4B8C-83A1-F6EECF244321}">
                <p14:modId xmlns:p14="http://schemas.microsoft.com/office/powerpoint/2010/main" val="1623575277"/>
              </p:ext>
            </p:extLst>
          </p:nvPr>
        </p:nvGraphicFramePr>
        <p:xfrm>
          <a:off x="5942213" y="3629547"/>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fr-FR" b="1" dirty="0"/>
                        <a:t>Voyage: </a:t>
                      </a:r>
                      <a:endParaRPr lang="en-US" b="1" dirty="0"/>
                    </a:p>
                  </a:txBody>
                  <a:tcPr>
                    <a:solidFill>
                      <a:srgbClr val="00B050"/>
                    </a:solidFill>
                  </a:tcPr>
                </a:tc>
                <a:extLst>
                  <a:ext uri="{0D108BD9-81ED-4DB2-BD59-A6C34878D82A}">
                    <a16:rowId xmlns:a16="http://schemas.microsoft.com/office/drawing/2014/main" val="2523594567"/>
                  </a:ext>
                </a:extLst>
              </a:tr>
              <a:tr h="703000">
                <a:tc>
                  <a:txBody>
                    <a:bodyPr/>
                    <a:lstStyle/>
                    <a:p>
                      <a:pPr algn="l"/>
                      <a:r>
                        <a:rPr lang="en-US" dirty="0"/>
                        <a:t>            </a:t>
                      </a:r>
                      <a:r>
                        <a:rPr lang="fr-FR" dirty="0"/>
                        <a:t>Embarquez pour un voyage d'aventure sûr et </a:t>
                      </a:r>
                    </a:p>
                    <a:p>
                      <a:pPr algn="l"/>
                      <a:r>
                        <a:rPr lang="fr-FR" dirty="0"/>
                        <a:t>            amusant!</a:t>
                      </a:r>
                      <a:endParaRPr lang="en-CA" dirty="0"/>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graphicFrame>
        <p:nvGraphicFramePr>
          <p:cNvPr id="32" name="Table 31">
            <a:extLst>
              <a:ext uri="{FF2B5EF4-FFF2-40B4-BE49-F238E27FC236}">
                <a16:creationId xmlns:a16="http://schemas.microsoft.com/office/drawing/2014/main" id="{8D0D47F5-86F0-FFEB-74FC-D2930EDD4801}"/>
              </a:ext>
            </a:extLst>
          </p:cNvPr>
          <p:cNvGraphicFramePr>
            <a:graphicFrameLocks noGrp="1"/>
          </p:cNvGraphicFramePr>
          <p:nvPr>
            <p:extLst>
              <p:ext uri="{D42A27DB-BD31-4B8C-83A1-F6EECF244321}">
                <p14:modId xmlns:p14="http://schemas.microsoft.com/office/powerpoint/2010/main" val="283435588"/>
              </p:ext>
            </p:extLst>
          </p:nvPr>
        </p:nvGraphicFramePr>
        <p:xfrm>
          <a:off x="5942213" y="4884654"/>
          <a:ext cx="5383015" cy="1068760"/>
        </p:xfrm>
        <a:graphic>
          <a:graphicData uri="http://schemas.openxmlformats.org/drawingml/2006/table">
            <a:tbl>
              <a:tblPr firstRow="1" bandRow="1">
                <a:tableStyleId>{5C22544A-7EE6-4342-B048-85BDC9FD1C3A}</a:tableStyleId>
              </a:tblPr>
              <a:tblGrid>
                <a:gridCol w="5383015">
                  <a:extLst>
                    <a:ext uri="{9D8B030D-6E8A-4147-A177-3AD203B41FA5}">
                      <a16:colId xmlns:a16="http://schemas.microsoft.com/office/drawing/2014/main" val="1301663400"/>
                    </a:ext>
                  </a:extLst>
                </a:gridCol>
              </a:tblGrid>
              <a:tr h="35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fr-FR" b="1" dirty="0"/>
                        <a:t>Révision: </a:t>
                      </a:r>
                    </a:p>
                  </a:txBody>
                  <a:tcPr>
                    <a:solidFill>
                      <a:srgbClr val="00B050"/>
                    </a:solidFill>
                  </a:tcPr>
                </a:tc>
                <a:extLst>
                  <a:ext uri="{0D108BD9-81ED-4DB2-BD59-A6C34878D82A}">
                    <a16:rowId xmlns:a16="http://schemas.microsoft.com/office/drawing/2014/main" val="2523594567"/>
                  </a:ext>
                </a:extLst>
              </a:tr>
              <a:tr h="703000">
                <a:tc>
                  <a:txBody>
                    <a:bodyPr/>
                    <a:lstStyle/>
                    <a:p>
                      <a:pPr algn="l"/>
                      <a:r>
                        <a:rPr lang="en-US" dirty="0"/>
                        <a:t>            </a:t>
                      </a:r>
                      <a:r>
                        <a:rPr lang="fr-FR" dirty="0"/>
                        <a:t>Réfléchissez à l'expérience en groupe et </a:t>
                      </a:r>
                    </a:p>
                    <a:p>
                      <a:pPr algn="l"/>
                      <a:r>
                        <a:rPr lang="fr-FR" dirty="0"/>
                        <a:t>            complétez le rapport de rétroaction</a:t>
                      </a:r>
                      <a:endParaRPr lang="en-US" dirty="0"/>
                    </a:p>
                  </a:txBody>
                  <a:tcPr>
                    <a:solidFill>
                      <a:schemeClr val="accent6">
                        <a:lumMod val="20000"/>
                        <a:lumOff val="80000"/>
                      </a:schemeClr>
                    </a:solidFill>
                  </a:tcPr>
                </a:tc>
                <a:extLst>
                  <a:ext uri="{0D108BD9-81ED-4DB2-BD59-A6C34878D82A}">
                    <a16:rowId xmlns:a16="http://schemas.microsoft.com/office/drawing/2014/main" val="705502558"/>
                  </a:ext>
                </a:extLst>
              </a:tr>
            </a:tbl>
          </a:graphicData>
        </a:graphic>
      </p:graphicFrame>
      <p:pic>
        <p:nvPicPr>
          <p:cNvPr id="24" name="Picture 23" descr="A person squatting down with a compass in the middle&#10;&#10;Description automatically generated">
            <a:extLst>
              <a:ext uri="{FF2B5EF4-FFF2-40B4-BE49-F238E27FC236}">
                <a16:creationId xmlns:a16="http://schemas.microsoft.com/office/drawing/2014/main" id="{0E6DF603-599B-AC21-5A59-381E1899C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9506" y="3622919"/>
            <a:ext cx="1102118" cy="1102118"/>
          </a:xfrm>
          <a:prstGeom prst="rect">
            <a:avLst/>
          </a:prstGeom>
        </p:spPr>
      </p:pic>
      <p:pic>
        <p:nvPicPr>
          <p:cNvPr id="26" name="Picture 25" descr="A person with a green circle&#10;&#10;Description automatically generated with medium confidence">
            <a:extLst>
              <a:ext uri="{FF2B5EF4-FFF2-40B4-BE49-F238E27FC236}">
                <a16:creationId xmlns:a16="http://schemas.microsoft.com/office/drawing/2014/main" id="{21C2C5B1-EE4A-B64A-E224-424DC62328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9506" y="4851296"/>
            <a:ext cx="1102118" cy="1102118"/>
          </a:xfrm>
          <a:prstGeom prst="rect">
            <a:avLst/>
          </a:prstGeom>
        </p:spPr>
      </p:pic>
      <p:pic>
        <p:nvPicPr>
          <p:cNvPr id="36" name="Picture 4" descr="neurobiology icon logo vector illustration. Human brain symbol template for  graphic and web design collection 9929119 Vector Art at Vecteezy">
            <a:extLst>
              <a:ext uri="{FF2B5EF4-FFF2-40B4-BE49-F238E27FC236}">
                <a16:creationId xmlns:a16="http://schemas.microsoft.com/office/drawing/2014/main" id="{90C9B26A-D137-6DF5-642F-5BE7C79227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640" t="18851" r="23334" b="18818"/>
          <a:stretch/>
        </p:blipFill>
        <p:spPr bwMode="auto">
          <a:xfrm flipH="1">
            <a:off x="1503220" y="1893364"/>
            <a:ext cx="2833312" cy="3330480"/>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DD72E2EA-AC5A-AAB3-2A55-E2C23AA316C6}"/>
              </a:ext>
            </a:extLst>
          </p:cNvPr>
          <p:cNvSpPr/>
          <p:nvPr/>
        </p:nvSpPr>
        <p:spPr>
          <a:xfrm>
            <a:off x="4394489" y="2226036"/>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219A8008-1EF2-2B24-E13E-5EB93B6EF72B}"/>
              </a:ext>
            </a:extLst>
          </p:cNvPr>
          <p:cNvSpPr/>
          <p:nvPr/>
        </p:nvSpPr>
        <p:spPr>
          <a:xfrm>
            <a:off x="5195253" y="1831768"/>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7F867194-4E8A-7A93-DEB1-7F5A7AE15DFE}"/>
              </a:ext>
            </a:extLst>
          </p:cNvPr>
          <p:cNvSpPr/>
          <p:nvPr/>
        </p:nvSpPr>
        <p:spPr>
          <a:xfrm>
            <a:off x="4796622" y="2034014"/>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9B807B96-F2EA-E138-D8EF-04B7343E2BAB}"/>
              </a:ext>
            </a:extLst>
          </p:cNvPr>
          <p:cNvSpPr/>
          <p:nvPr/>
        </p:nvSpPr>
        <p:spPr>
          <a:xfrm>
            <a:off x="4507430" y="2847537"/>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3DDD3521-102C-EBED-1825-FBA642D8A0D8}"/>
              </a:ext>
            </a:extLst>
          </p:cNvPr>
          <p:cNvSpPr/>
          <p:nvPr/>
        </p:nvSpPr>
        <p:spPr>
          <a:xfrm>
            <a:off x="4831584" y="2847537"/>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78AC3CA6-D3F7-8313-8545-6D9B0B80467A}"/>
              </a:ext>
            </a:extLst>
          </p:cNvPr>
          <p:cNvSpPr/>
          <p:nvPr/>
        </p:nvSpPr>
        <p:spPr>
          <a:xfrm>
            <a:off x="4485782" y="3469038"/>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D406D8AE-CC8B-FF4C-80C7-308B5D52FD37}"/>
              </a:ext>
            </a:extLst>
          </p:cNvPr>
          <p:cNvSpPr/>
          <p:nvPr/>
        </p:nvSpPr>
        <p:spPr>
          <a:xfrm>
            <a:off x="4842269" y="3640523"/>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1666831F-7DC9-5C9C-E65C-B8A72BEF79C4}"/>
              </a:ext>
            </a:extLst>
          </p:cNvPr>
          <p:cNvSpPr/>
          <p:nvPr/>
        </p:nvSpPr>
        <p:spPr>
          <a:xfrm>
            <a:off x="5195252" y="3814889"/>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F60785F1-9702-85C7-2209-0D57BA88081E}"/>
              </a:ext>
            </a:extLst>
          </p:cNvPr>
          <p:cNvSpPr/>
          <p:nvPr/>
        </p:nvSpPr>
        <p:spPr>
          <a:xfrm>
            <a:off x="5168247" y="2847537"/>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2C39C43F-C5F6-FB3F-F0F0-019CEF6B7EFB}"/>
              </a:ext>
            </a:extLst>
          </p:cNvPr>
          <p:cNvSpPr/>
          <p:nvPr/>
        </p:nvSpPr>
        <p:spPr>
          <a:xfrm>
            <a:off x="4122950" y="4139659"/>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457B865E-5F1C-979F-50AF-55DACFDA95F1}"/>
              </a:ext>
            </a:extLst>
          </p:cNvPr>
          <p:cNvSpPr/>
          <p:nvPr/>
        </p:nvSpPr>
        <p:spPr>
          <a:xfrm>
            <a:off x="5107711" y="4888063"/>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D39D2777-20AE-49BF-8D34-8C4FD6F2BA9D}"/>
              </a:ext>
            </a:extLst>
          </p:cNvPr>
          <p:cNvSpPr/>
          <p:nvPr/>
        </p:nvSpPr>
        <p:spPr>
          <a:xfrm>
            <a:off x="4778853" y="4643269"/>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215EF99E-D524-0549-55E2-D9FF7113005D}"/>
              </a:ext>
            </a:extLst>
          </p:cNvPr>
          <p:cNvSpPr/>
          <p:nvPr/>
        </p:nvSpPr>
        <p:spPr>
          <a:xfrm>
            <a:off x="4442366" y="4381195"/>
            <a:ext cx="220749" cy="22074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528AE237-B744-FD8E-E623-9DC5C533919F}"/>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71230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26DACA-8A37-836C-B537-6F041493D2A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err="1">
                <a:ln>
                  <a:noFill/>
                </a:ln>
                <a:solidFill>
                  <a:prstClr val="black"/>
                </a:solidFill>
                <a:effectLst/>
                <a:uLnTx/>
                <a:uFillTx/>
                <a:latin typeface="Meta-Bold"/>
                <a:ea typeface="+mn-ea"/>
                <a:cs typeface="+mn-cs"/>
              </a:rPr>
              <a:t>Planifier</a:t>
            </a:r>
            <a:r>
              <a:rPr kumimoji="0" lang="en-CA" sz="3200" b="1" i="0" u="none" strike="noStrike" kern="1200" cap="none" spc="0" normalizeH="0" baseline="0" noProof="0" dirty="0">
                <a:ln>
                  <a:noFill/>
                </a:ln>
                <a:solidFill>
                  <a:prstClr val="black"/>
                </a:solidFill>
                <a:effectLst/>
                <a:uLnTx/>
                <a:uFillTx/>
                <a:latin typeface="Meta-Bold"/>
                <a:ea typeface="+mn-ea"/>
                <a:cs typeface="+mn-cs"/>
              </a:rPr>
              <a:t> - </a:t>
            </a:r>
            <a:r>
              <a:rPr kumimoji="0" lang="en-CA" sz="3200" b="1" i="0" u="none" strike="noStrike" kern="1200" cap="none" spc="0" normalizeH="0" baseline="0" noProof="0" dirty="0" err="1">
                <a:ln>
                  <a:noFill/>
                </a:ln>
                <a:solidFill>
                  <a:prstClr val="black"/>
                </a:solidFill>
                <a:effectLst/>
                <a:uLnTx/>
                <a:uFillTx/>
                <a:latin typeface="Meta-Bold"/>
                <a:ea typeface="+mn-ea"/>
                <a:cs typeface="+mn-cs"/>
              </a:rPr>
              <a:t>Budgétisation</a:t>
            </a:r>
            <a:endParaRPr kumimoji="0" lang="en-CA" sz="3200" b="1" i="0" u="none" strike="noStrike" kern="1200" cap="none" spc="0" normalizeH="0" baseline="0" noProof="0" dirty="0">
              <a:ln>
                <a:noFill/>
              </a:ln>
              <a:solidFill>
                <a:prstClr val="black"/>
              </a:solidFill>
              <a:effectLst/>
              <a:uLnTx/>
              <a:uFillTx/>
              <a:latin typeface="Meta-Bold"/>
              <a:ea typeface="+mn-ea"/>
              <a:cs typeface="+mn-cs"/>
            </a:endParaRPr>
          </a:p>
        </p:txBody>
      </p:sp>
      <p:sp>
        <p:nvSpPr>
          <p:cNvPr id="14" name="TextBox 13">
            <a:extLst>
              <a:ext uri="{FF2B5EF4-FFF2-40B4-BE49-F238E27FC236}">
                <a16:creationId xmlns:a16="http://schemas.microsoft.com/office/drawing/2014/main" id="{7D9082CE-633F-1476-B902-274568BEF7E0}"/>
              </a:ext>
            </a:extLst>
          </p:cNvPr>
          <p:cNvSpPr txBox="1"/>
          <p:nvPr/>
        </p:nvSpPr>
        <p:spPr>
          <a:xfrm>
            <a:off x="1376083" y="1139578"/>
            <a:ext cx="9977718" cy="646331"/>
          </a:xfrm>
          <a:prstGeom prst="rect">
            <a:avLst/>
          </a:prstGeom>
          <a:noFill/>
        </p:spPr>
        <p:txBody>
          <a:bodyPr wrap="square">
            <a:spAutoFit/>
          </a:bodyPr>
          <a:lstStyle/>
          <a:p>
            <a:pPr>
              <a:defRPr/>
            </a:pPr>
            <a:r>
              <a:rPr lang="fr-FR" sz="1800" b="1" dirty="0">
                <a:solidFill>
                  <a:prstClr val="black"/>
                </a:solidFill>
              </a:rPr>
              <a:t>Voici quelques stratégies qui vous aideront à définir un budget pour votre voyage d'aventure :</a:t>
            </a:r>
            <a:br>
              <a:rPr lang="en-US" sz="1800" b="1" dirty="0">
                <a:solidFill>
                  <a:prstClr val="black"/>
                </a:solidFill>
              </a:rPr>
            </a:br>
            <a:endParaRPr kumimoji="0" lang="en-US" sz="1800" b="1" i="0" u="none" strike="noStrike" kern="1200" cap="none" spc="0" normalizeH="0" baseline="0" noProof="0" dirty="0">
              <a:ln>
                <a:noFill/>
              </a:ln>
              <a:solidFill>
                <a:prstClr val="black"/>
              </a:solidFill>
              <a:effectLst/>
              <a:uLnTx/>
              <a:uFillTx/>
              <a:ea typeface="+mn-ea"/>
              <a:cs typeface="+mn-cs"/>
            </a:endParaRPr>
          </a:p>
        </p:txBody>
      </p:sp>
      <p:sp>
        <p:nvSpPr>
          <p:cNvPr id="15" name="Oval 14">
            <a:extLst>
              <a:ext uri="{FF2B5EF4-FFF2-40B4-BE49-F238E27FC236}">
                <a16:creationId xmlns:a16="http://schemas.microsoft.com/office/drawing/2014/main" id="{558A2418-103D-87D9-1F3C-ACA4AA062F9D}"/>
              </a:ext>
            </a:extLst>
          </p:cNvPr>
          <p:cNvSpPr/>
          <p:nvPr/>
        </p:nvSpPr>
        <p:spPr>
          <a:xfrm>
            <a:off x="1598219" y="176078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BE8E97DF-232B-D46D-52EC-449ECCA86F2B}"/>
              </a:ext>
            </a:extLst>
          </p:cNvPr>
          <p:cNvSpPr txBox="1"/>
          <p:nvPr/>
        </p:nvSpPr>
        <p:spPr>
          <a:xfrm>
            <a:off x="1918410" y="1633454"/>
            <a:ext cx="8808583" cy="646331"/>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ea typeface="+mn-ea"/>
                <a:cs typeface="+mn-cs"/>
              </a:rPr>
              <a:t>Catégories de dépenses du budget : </a:t>
            </a:r>
            <a:r>
              <a:rPr kumimoji="0" lang="fr-FR" sz="1800" b="0" i="0" u="none" strike="noStrike" kern="1200" cap="none" spc="0" normalizeH="0" baseline="0" noProof="0" dirty="0">
                <a:ln>
                  <a:noFill/>
                </a:ln>
                <a:solidFill>
                  <a:prstClr val="black"/>
                </a:solidFill>
                <a:effectLst/>
                <a:uLnTx/>
                <a:uFillTx/>
                <a:ea typeface="+mn-ea"/>
                <a:cs typeface="+mn-cs"/>
              </a:rPr>
              <a:t>Transport, hébergement, nourriture, matériel, permis, etc. Cela vous aidera à répartir les fonds de manière appropriée.</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17" name="Oval 16">
            <a:extLst>
              <a:ext uri="{FF2B5EF4-FFF2-40B4-BE49-F238E27FC236}">
                <a16:creationId xmlns:a16="http://schemas.microsoft.com/office/drawing/2014/main" id="{CC5DFCB7-0C17-0AAC-9095-CDEBC923A5A2}"/>
              </a:ext>
            </a:extLst>
          </p:cNvPr>
          <p:cNvSpPr/>
          <p:nvPr/>
        </p:nvSpPr>
        <p:spPr>
          <a:xfrm>
            <a:off x="1598219" y="258669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0F96749-19A7-3431-6598-2DC42F664F54}"/>
              </a:ext>
            </a:extLst>
          </p:cNvPr>
          <p:cNvSpPr txBox="1"/>
          <p:nvPr/>
        </p:nvSpPr>
        <p:spPr>
          <a:xfrm>
            <a:off x="1918410" y="2459364"/>
            <a:ext cx="8954213" cy="1200329"/>
          </a:xfrm>
          <a:prstGeom prst="rect">
            <a:avLst/>
          </a:prstGeom>
          <a:noFill/>
        </p:spPr>
        <p:txBody>
          <a:bodyPr wrap="square">
            <a:spAutoFit/>
          </a:bodyPr>
          <a:lstStyle/>
          <a:p>
            <a:pPr>
              <a:defRPr/>
            </a:pPr>
            <a:r>
              <a:rPr kumimoji="0" lang="fr-FR" sz="1800" b="1" i="0" u="none" strike="noStrike" kern="1200" cap="none" spc="0" normalizeH="0" baseline="0" noProof="0" dirty="0">
                <a:ln>
                  <a:noFill/>
                </a:ln>
                <a:solidFill>
                  <a:prstClr val="black"/>
                </a:solidFill>
                <a:effectLst/>
                <a:uLnTx/>
                <a:uFillTx/>
                <a:ea typeface="+mn-ea"/>
                <a:cs typeface="+mn-cs"/>
              </a:rPr>
              <a:t>Explorer les options accessibles : </a:t>
            </a:r>
            <a:r>
              <a:rPr kumimoji="0" lang="fr-FR" sz="1800" b="0" i="0" u="none" strike="noStrike" kern="1200" cap="none" spc="0" normalizeH="0" baseline="0" noProof="0" dirty="0">
                <a:ln>
                  <a:noFill/>
                </a:ln>
                <a:solidFill>
                  <a:prstClr val="black"/>
                </a:solidFill>
                <a:effectLst/>
                <a:uLnTx/>
                <a:uFillTx/>
                <a:ea typeface="+mn-ea"/>
                <a:cs typeface="+mn-cs"/>
              </a:rPr>
              <a:t>Faire </a:t>
            </a:r>
            <a:r>
              <a:rPr lang="fr-FR" sz="1800" dirty="0">
                <a:solidFill>
                  <a:prstClr val="black"/>
                </a:solidFill>
              </a:rPr>
              <a:t>un voyage d'aventure</a:t>
            </a:r>
            <a:r>
              <a:rPr kumimoji="0" lang="fr-FR" sz="1800" b="0" i="0" u="none" strike="noStrike" kern="1200" cap="none" spc="0" normalizeH="0" baseline="0" noProof="0" dirty="0">
                <a:ln>
                  <a:noFill/>
                </a:ln>
                <a:solidFill>
                  <a:prstClr val="black"/>
                </a:solidFill>
                <a:effectLst/>
                <a:uLnTx/>
                <a:uFillTx/>
                <a:ea typeface="+mn-ea"/>
                <a:cs typeface="+mn-cs"/>
              </a:rPr>
              <a:t> qui soit accessible localement, utiliser les transports publics, utiliser les arrière-cours ou les espaces de l'organisation (par exemple, les gymnases et les terrains) pour y passer la nuit.</a:t>
            </a:r>
            <a:br>
              <a:rPr kumimoji="0" lang="en-US" sz="1800" b="0" i="0" u="none" strike="noStrike" kern="1200" cap="none" spc="0" normalizeH="0" baseline="0" noProof="0" dirty="0">
                <a:ln>
                  <a:noFill/>
                </a:ln>
                <a:solidFill>
                  <a:prstClr val="black"/>
                </a:solidFill>
                <a:effectLst/>
                <a:uLnTx/>
                <a:uFillTx/>
                <a:ea typeface="+mn-ea"/>
                <a:cs typeface="+mn-cs"/>
              </a:rPr>
            </a:b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19" name="Oval 18">
            <a:extLst>
              <a:ext uri="{FF2B5EF4-FFF2-40B4-BE49-F238E27FC236}">
                <a16:creationId xmlns:a16="http://schemas.microsoft.com/office/drawing/2014/main" id="{4AD3BAF8-067B-F535-50F8-4554BD5C1CD2}"/>
              </a:ext>
            </a:extLst>
          </p:cNvPr>
          <p:cNvSpPr/>
          <p:nvPr/>
        </p:nvSpPr>
        <p:spPr>
          <a:xfrm>
            <a:off x="1598219" y="364823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3479D7BD-FE8F-D06B-C4ED-91CFE3E46D94}"/>
              </a:ext>
            </a:extLst>
          </p:cNvPr>
          <p:cNvSpPr txBox="1"/>
          <p:nvPr/>
        </p:nvSpPr>
        <p:spPr>
          <a:xfrm>
            <a:off x="1918410" y="3520900"/>
            <a:ext cx="8808583" cy="120032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ea typeface="+mn-ea"/>
                <a:cs typeface="+mn-cs"/>
              </a:rPr>
              <a:t>Outils numériques/applications : </a:t>
            </a:r>
            <a:r>
              <a:rPr kumimoji="0" lang="fr-FR" sz="1800" b="0" i="0" u="none" strike="noStrike" kern="1200" cap="none" spc="0" normalizeH="0" baseline="0" noProof="0" dirty="0">
                <a:ln>
                  <a:noFill/>
                </a:ln>
                <a:solidFill>
                  <a:prstClr val="black"/>
                </a:solidFill>
                <a:effectLst/>
                <a:uLnTx/>
                <a:uFillTx/>
                <a:ea typeface="+mn-ea"/>
                <a:cs typeface="+mn-cs"/>
              </a:rPr>
              <a:t>Utilisez des outils comme Microsoft Excel ou Google Sheets pour créer une feuille de calcul budgétaire personnalisée. Vous pouvez également envisager d'utiliser une application de budgétisation telle que Mint.</a:t>
            </a:r>
            <a:br>
              <a:rPr kumimoji="0" lang="en-US" sz="1800" b="0" i="0" u="none" strike="noStrike" kern="1200" cap="none" spc="0" normalizeH="0" baseline="0" noProof="0" dirty="0">
                <a:ln>
                  <a:noFill/>
                </a:ln>
                <a:solidFill>
                  <a:prstClr val="black"/>
                </a:solidFill>
                <a:effectLst/>
                <a:uLnTx/>
                <a:uFillTx/>
                <a:ea typeface="+mn-ea"/>
                <a:cs typeface="+mn-cs"/>
              </a:rPr>
            </a:b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21" name="Oval 20">
            <a:extLst>
              <a:ext uri="{FF2B5EF4-FFF2-40B4-BE49-F238E27FC236}">
                <a16:creationId xmlns:a16="http://schemas.microsoft.com/office/drawing/2014/main" id="{119BFC93-B3CF-8C5E-2754-6D5175EC8D2D}"/>
              </a:ext>
            </a:extLst>
          </p:cNvPr>
          <p:cNvSpPr/>
          <p:nvPr/>
        </p:nvSpPr>
        <p:spPr>
          <a:xfrm>
            <a:off x="1598219" y="466098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9A18131A-6271-4DBB-2C17-1CBB7B8FA10E}"/>
              </a:ext>
            </a:extLst>
          </p:cNvPr>
          <p:cNvSpPr txBox="1"/>
          <p:nvPr/>
        </p:nvSpPr>
        <p:spPr>
          <a:xfrm>
            <a:off x="1918410" y="4533655"/>
            <a:ext cx="9279858" cy="923330"/>
          </a:xfrm>
          <a:prstGeom prst="rect">
            <a:avLst/>
          </a:prstGeom>
          <a:noFill/>
        </p:spPr>
        <p:txBody>
          <a:bodyPr wrap="square">
            <a:spAutoFit/>
          </a:bodyPr>
          <a:lstStyle/>
          <a:p>
            <a:pPr>
              <a:defRPr/>
            </a:pPr>
            <a:r>
              <a:rPr kumimoji="0" lang="fr-FR" sz="1800" b="1" i="0" u="none" strike="noStrike" kern="1200" cap="none" spc="0" normalizeH="0" baseline="0" noProof="0" dirty="0">
                <a:ln>
                  <a:noFill/>
                </a:ln>
                <a:solidFill>
                  <a:prstClr val="black"/>
                </a:solidFill>
                <a:effectLst/>
                <a:uLnTx/>
                <a:uFillTx/>
                <a:ea typeface="+mn-ea"/>
                <a:cs typeface="+mn-cs"/>
              </a:rPr>
              <a:t>Faire une demande de subvention/financement : </a:t>
            </a:r>
            <a:r>
              <a:rPr kumimoji="0" lang="fr-FR" sz="1800" b="0" i="0" u="none" strike="noStrike" kern="1200" cap="none" spc="0" normalizeH="0" baseline="0" noProof="0" dirty="0">
                <a:ln>
                  <a:noFill/>
                </a:ln>
                <a:solidFill>
                  <a:prstClr val="black"/>
                </a:solidFill>
                <a:effectLst/>
                <a:uLnTx/>
                <a:uFillTx/>
                <a:ea typeface="+mn-ea"/>
                <a:cs typeface="+mn-cs"/>
              </a:rPr>
              <a:t>Rechercher des subventions/financements disponibles qui pourraient être utilisés pour les voyages </a:t>
            </a:r>
            <a:r>
              <a:rPr lang="fr-FR" sz="1800" dirty="0">
                <a:solidFill>
                  <a:prstClr val="black"/>
                </a:solidFill>
              </a:rPr>
              <a:t>d'aventure</a:t>
            </a:r>
            <a:r>
              <a:rPr kumimoji="0" lang="fr-FR" sz="1800" b="0" i="0" u="none" strike="noStrike" kern="1200" cap="none" spc="0" normalizeH="0" baseline="0" noProof="0" dirty="0">
                <a:ln>
                  <a:noFill/>
                </a:ln>
                <a:solidFill>
                  <a:prstClr val="black"/>
                </a:solidFill>
                <a:effectLst/>
                <a:uLnTx/>
                <a:uFillTx/>
                <a:ea typeface="+mn-ea"/>
                <a:cs typeface="+mn-cs"/>
              </a:rPr>
              <a:t>. Demandez des subventions et des financements qui peuvent couvrir les coûts </a:t>
            </a:r>
            <a:r>
              <a:rPr lang="fr-FR" sz="1800" dirty="0">
                <a:solidFill>
                  <a:prstClr val="black"/>
                </a:solidFill>
              </a:rPr>
              <a:t>du</a:t>
            </a:r>
            <a:r>
              <a:rPr kumimoji="0" lang="fr-FR" sz="1800" b="0" i="0" u="none" strike="noStrike" kern="1200" cap="none" spc="0" normalizeH="0" baseline="0" noProof="0" dirty="0">
                <a:ln>
                  <a:noFill/>
                </a:ln>
                <a:solidFill>
                  <a:prstClr val="black"/>
                </a:solidFill>
                <a:effectLst/>
                <a:uLnTx/>
                <a:uFillTx/>
                <a:ea typeface="+mn-ea"/>
                <a:cs typeface="+mn-cs"/>
              </a:rPr>
              <a:t> </a:t>
            </a:r>
            <a:r>
              <a:rPr lang="fr-FR" sz="1800" dirty="0">
                <a:solidFill>
                  <a:prstClr val="black"/>
                </a:solidFill>
              </a:rPr>
              <a:t>voyage d'aventure dans un centre du Prix.</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2" name="Slide Number Placeholder 5">
            <a:extLst>
              <a:ext uri="{FF2B5EF4-FFF2-40B4-BE49-F238E27FC236}">
                <a16:creationId xmlns:a16="http://schemas.microsoft.com/office/drawing/2014/main" id="{9D8F66C3-D592-E96D-0242-111627F5F19C}"/>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F48B8549-9604-3D5C-59E4-A67F7D95AFB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32181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6AE038-4744-EF55-DA6B-DF1AC879D7CA}"/>
              </a:ext>
            </a:extLst>
          </p:cNvPr>
          <p:cNvSpPr/>
          <p:nvPr/>
        </p:nvSpPr>
        <p:spPr>
          <a:xfrm>
            <a:off x="2787417" y="2863789"/>
            <a:ext cx="7518001"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99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21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771"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2" name="Slide Number Placeholder 5">
            <a:extLst>
              <a:ext uri="{FF2B5EF4-FFF2-40B4-BE49-F238E27FC236}">
                <a16:creationId xmlns:a16="http://schemas.microsoft.com/office/drawing/2014/main" id="{4047FC2E-30C1-4772-809C-D115E28C382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sp>
        <p:nvSpPr>
          <p:cNvPr id="5" name="TextBox 4">
            <a:extLst>
              <a:ext uri="{FF2B5EF4-FFF2-40B4-BE49-F238E27FC236}">
                <a16:creationId xmlns:a16="http://schemas.microsoft.com/office/drawing/2014/main" id="{31C803AB-DF19-D273-EAFF-4000317A0E32}"/>
              </a:ext>
            </a:extLst>
          </p:cNvPr>
          <p:cNvSpPr txBox="1"/>
          <p:nvPr/>
        </p:nvSpPr>
        <p:spPr>
          <a:xfrm>
            <a:off x="1824031" y="3628886"/>
            <a:ext cx="1926771" cy="1077218"/>
          </a:xfrm>
          <a:prstGeom prst="rect">
            <a:avLst/>
          </a:prstGeom>
          <a:noFill/>
        </p:spPr>
        <p:txBody>
          <a:bodyPr wrap="square">
            <a:spAutoFit/>
          </a:bodyPr>
          <a:lstStyle/>
          <a:p>
            <a:pPr algn="ctr"/>
            <a:r>
              <a:rPr lang="en-US" sz="3200" dirty="0" err="1">
                <a:ea typeface="Roboto"/>
              </a:rPr>
              <a:t>Remue</a:t>
            </a:r>
            <a:r>
              <a:rPr lang="en-US" sz="3200" dirty="0">
                <a:ea typeface="Roboto"/>
              </a:rPr>
              <a:t>-</a:t>
            </a:r>
          </a:p>
          <a:p>
            <a:pPr algn="ctr"/>
            <a:r>
              <a:rPr lang="en-US" sz="3200" dirty="0" err="1">
                <a:ea typeface="Roboto"/>
              </a:rPr>
              <a:t>méninges</a:t>
            </a:r>
            <a:endParaRPr lang="en-CA" sz="3200" dirty="0"/>
          </a:p>
        </p:txBody>
      </p:sp>
      <p:sp>
        <p:nvSpPr>
          <p:cNvPr id="7" name="TextBox 6">
            <a:extLst>
              <a:ext uri="{FF2B5EF4-FFF2-40B4-BE49-F238E27FC236}">
                <a16:creationId xmlns:a16="http://schemas.microsoft.com/office/drawing/2014/main" id="{24C2129F-5124-CB9F-72B3-26B55949159F}"/>
              </a:ext>
            </a:extLst>
          </p:cNvPr>
          <p:cNvSpPr txBox="1"/>
          <p:nvPr/>
        </p:nvSpPr>
        <p:spPr>
          <a:xfrm>
            <a:off x="4336119" y="3628886"/>
            <a:ext cx="1926771" cy="584775"/>
          </a:xfrm>
          <a:prstGeom prst="rect">
            <a:avLst/>
          </a:prstGeom>
          <a:noFill/>
        </p:spPr>
        <p:txBody>
          <a:bodyPr wrap="square">
            <a:spAutoFit/>
          </a:bodyPr>
          <a:lstStyle/>
          <a:p>
            <a:pPr algn="ctr"/>
            <a:r>
              <a:rPr lang="en-US" sz="3200" dirty="0" err="1">
                <a:ea typeface="Roboto"/>
              </a:rPr>
              <a:t>Planifier</a:t>
            </a:r>
            <a:endParaRPr lang="en-CA" sz="3200" dirty="0"/>
          </a:p>
        </p:txBody>
      </p:sp>
      <p:sp>
        <p:nvSpPr>
          <p:cNvPr id="13" name="TextBox 12">
            <a:extLst>
              <a:ext uri="{FF2B5EF4-FFF2-40B4-BE49-F238E27FC236}">
                <a16:creationId xmlns:a16="http://schemas.microsoft.com/office/drawing/2014/main" id="{E5DDC42B-2538-CA88-D7F5-B1F040E44226}"/>
              </a:ext>
            </a:extLst>
          </p:cNvPr>
          <p:cNvSpPr txBox="1"/>
          <p:nvPr/>
        </p:nvSpPr>
        <p:spPr>
          <a:xfrm>
            <a:off x="9219617" y="3628886"/>
            <a:ext cx="2225455" cy="584775"/>
          </a:xfrm>
          <a:prstGeom prst="rect">
            <a:avLst/>
          </a:prstGeom>
          <a:noFill/>
        </p:spPr>
        <p:txBody>
          <a:bodyPr wrap="square">
            <a:spAutoFit/>
          </a:bodyPr>
          <a:lstStyle/>
          <a:p>
            <a:pPr algn="ctr"/>
            <a:r>
              <a:rPr lang="en-US" sz="3200" dirty="0" err="1">
                <a:ea typeface="Roboto"/>
              </a:rPr>
              <a:t>Rétroaction</a:t>
            </a:r>
            <a:endParaRPr lang="en-CA" sz="3200" dirty="0"/>
          </a:p>
        </p:txBody>
      </p:sp>
      <p:sp>
        <p:nvSpPr>
          <p:cNvPr id="14" name="TextBox 13">
            <a:extLst>
              <a:ext uri="{FF2B5EF4-FFF2-40B4-BE49-F238E27FC236}">
                <a16:creationId xmlns:a16="http://schemas.microsoft.com/office/drawing/2014/main" id="{4BA0AF67-18F1-4BCB-5A36-4B700ADD1E42}"/>
              </a:ext>
            </a:extLst>
          </p:cNvPr>
          <p:cNvSpPr txBox="1"/>
          <p:nvPr/>
        </p:nvSpPr>
        <p:spPr>
          <a:xfrm>
            <a:off x="6816897" y="3634090"/>
            <a:ext cx="1926771" cy="584775"/>
          </a:xfrm>
          <a:prstGeom prst="rect">
            <a:avLst/>
          </a:prstGeom>
          <a:noFill/>
        </p:spPr>
        <p:txBody>
          <a:bodyPr wrap="square">
            <a:spAutoFit/>
          </a:bodyPr>
          <a:lstStyle/>
          <a:p>
            <a:pPr algn="ctr"/>
            <a:r>
              <a:rPr lang="en-US" sz="3200" b="1" dirty="0">
                <a:solidFill>
                  <a:schemeClr val="accent6"/>
                </a:solidFill>
                <a:ea typeface="Roboto"/>
              </a:rPr>
              <a:t>Voyage</a:t>
            </a:r>
            <a:endParaRPr lang="en-CA" sz="3200" b="1" dirty="0">
              <a:solidFill>
                <a:schemeClr val="accent6"/>
              </a:solidFill>
            </a:endParaRPr>
          </a:p>
        </p:txBody>
      </p:sp>
    </p:spTree>
    <p:extLst>
      <p:ext uri="{BB962C8B-B14F-4D97-AF65-F5344CB8AC3E}">
        <p14:creationId xmlns:p14="http://schemas.microsoft.com/office/powerpoint/2010/main" val="370491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5" name="TextBox 4">
            <a:extLst>
              <a:ext uri="{FF2B5EF4-FFF2-40B4-BE49-F238E27FC236}">
                <a16:creationId xmlns:a16="http://schemas.microsoft.com/office/drawing/2014/main" id="{04ABB92C-A372-140A-08B7-9851DD533FB0}"/>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Voyage - Vue </a:t>
            </a:r>
            <a:r>
              <a:rPr lang="en-US" sz="3200" b="1" dirty="0" err="1">
                <a:latin typeface="Meta-Bold"/>
              </a:rPr>
              <a:t>d'ensemble</a:t>
            </a:r>
            <a:endParaRPr lang="en-CA" sz="3200" b="1" dirty="0">
              <a:latin typeface="Meta-Bold"/>
            </a:endParaRPr>
          </a:p>
        </p:txBody>
      </p:sp>
      <p:sp>
        <p:nvSpPr>
          <p:cNvPr id="9" name="TextBox 8">
            <a:extLst>
              <a:ext uri="{FF2B5EF4-FFF2-40B4-BE49-F238E27FC236}">
                <a16:creationId xmlns:a16="http://schemas.microsoft.com/office/drawing/2014/main" id="{C938D72B-0F44-231F-7F23-F1BDEF944757}"/>
              </a:ext>
            </a:extLst>
          </p:cNvPr>
          <p:cNvSpPr txBox="1"/>
          <p:nvPr/>
        </p:nvSpPr>
        <p:spPr>
          <a:xfrm>
            <a:off x="1376083" y="1064912"/>
            <a:ext cx="9295836" cy="646331"/>
          </a:xfrm>
          <a:prstGeom prst="rect">
            <a:avLst/>
          </a:prstGeom>
          <a:noFill/>
        </p:spPr>
        <p:txBody>
          <a:bodyPr wrap="square">
            <a:spAutoFit/>
          </a:bodyPr>
          <a:lstStyle/>
          <a:p>
            <a:r>
              <a:rPr lang="fr-FR" sz="1800" b="1" kern="100" dirty="0">
                <a:latin typeface="Calibri"/>
                <a:ea typeface="Calibri" panose="020F0502020204030204" pitchFamily="34" charset="0"/>
                <a:cs typeface="Arial"/>
              </a:rPr>
              <a:t>Voyage : </a:t>
            </a:r>
            <a:r>
              <a:rPr lang="fr-FR" sz="1800" kern="100" dirty="0">
                <a:latin typeface="Calibri"/>
                <a:ea typeface="Calibri" panose="020F0502020204030204" pitchFamily="34" charset="0"/>
                <a:cs typeface="Arial"/>
              </a:rPr>
              <a:t>Dans cette section, l'objectif est de s'assurer que les participants s'embarquent pour un voyage d'aventure amusant et sûre. À la fin de cette section, les participants devraient avoir :</a:t>
            </a:r>
          </a:p>
        </p:txBody>
      </p:sp>
      <p:sp>
        <p:nvSpPr>
          <p:cNvPr id="11" name="Oval 10">
            <a:extLst>
              <a:ext uri="{FF2B5EF4-FFF2-40B4-BE49-F238E27FC236}">
                <a16:creationId xmlns:a16="http://schemas.microsoft.com/office/drawing/2014/main" id="{8F55FB20-0214-0CA7-659B-A3AE5C2C1E45}"/>
              </a:ext>
            </a:extLst>
          </p:cNvPr>
          <p:cNvSpPr/>
          <p:nvPr/>
        </p:nvSpPr>
        <p:spPr>
          <a:xfrm>
            <a:off x="1598219" y="207580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3CF9953C-4755-9BB4-D0D8-8059EB25BDEC}"/>
              </a:ext>
            </a:extLst>
          </p:cNvPr>
          <p:cNvSpPr txBox="1"/>
          <p:nvPr/>
        </p:nvSpPr>
        <p:spPr>
          <a:xfrm>
            <a:off x="1918410" y="1948469"/>
            <a:ext cx="8808583" cy="369332"/>
          </a:xfrm>
          <a:prstGeom prst="rect">
            <a:avLst/>
          </a:prstGeom>
          <a:noFill/>
        </p:spPr>
        <p:txBody>
          <a:bodyPr wrap="square">
            <a:spAutoFit/>
          </a:bodyPr>
          <a:lstStyle/>
          <a:p>
            <a:r>
              <a:rPr lang="fr-FR" sz="1800" kern="100" dirty="0">
                <a:effectLst/>
                <a:latin typeface="Calibri"/>
                <a:ea typeface="Calibri" panose="020F0502020204030204" pitchFamily="34" charset="0"/>
                <a:cs typeface="Arial"/>
              </a:rPr>
              <a:t>ont effectué le </a:t>
            </a:r>
            <a:r>
              <a:rPr lang="fr-FR" sz="1800" kern="100" dirty="0">
                <a:latin typeface="Calibri"/>
                <a:ea typeface="Calibri" panose="020F0502020204030204" pitchFamily="34" charset="0"/>
                <a:cs typeface="Arial"/>
              </a:rPr>
              <a:t>voyage</a:t>
            </a:r>
            <a:r>
              <a:rPr lang="fr-FR" sz="1800" kern="100" dirty="0">
                <a:effectLst/>
                <a:latin typeface="Calibri"/>
                <a:ea typeface="Calibri" panose="020F0502020204030204" pitchFamily="34" charset="0"/>
                <a:cs typeface="Arial"/>
              </a:rPr>
              <a:t> </a:t>
            </a:r>
            <a:r>
              <a:rPr lang="fr-FR" sz="1800" kern="100" dirty="0">
                <a:latin typeface="Calibri"/>
                <a:ea typeface="Calibri" panose="020F0502020204030204" pitchFamily="34" charset="0"/>
                <a:cs typeface="Arial"/>
              </a:rPr>
              <a:t>préparatoire</a:t>
            </a:r>
            <a:r>
              <a:rPr lang="fr-FR" sz="1800" kern="100" dirty="0">
                <a:effectLst/>
                <a:latin typeface="Calibri"/>
                <a:ea typeface="Calibri" panose="020F0502020204030204" pitchFamily="34" charset="0"/>
                <a:cs typeface="Arial"/>
              </a:rPr>
              <a:t> et le </a:t>
            </a:r>
            <a:r>
              <a:rPr lang="fr-FR" sz="1800" kern="100" dirty="0">
                <a:latin typeface="Calibri"/>
                <a:ea typeface="Calibri" panose="020F0502020204030204" pitchFamily="34" charset="0"/>
                <a:cs typeface="Arial"/>
              </a:rPr>
              <a:t>voyage</a:t>
            </a:r>
            <a:r>
              <a:rPr lang="fr-FR" sz="1800" kern="100" dirty="0">
                <a:effectLst/>
                <a:latin typeface="Calibri"/>
                <a:ea typeface="Calibri" panose="020F0502020204030204" pitchFamily="34" charset="0"/>
                <a:cs typeface="Arial"/>
              </a:rPr>
              <a:t> de qualification</a:t>
            </a:r>
            <a:r>
              <a:rPr lang="fr-FR" sz="1800" kern="100" dirty="0">
                <a:latin typeface="Calibri"/>
                <a:ea typeface="Calibri" panose="020F0502020204030204" pitchFamily="34" charset="0"/>
                <a:cs typeface="Arial"/>
              </a:rPr>
              <a:t> </a:t>
            </a:r>
            <a:r>
              <a:rPr lang="fr-FR" sz="1800" kern="100" dirty="0">
                <a:effectLst/>
                <a:latin typeface="Calibri"/>
                <a:ea typeface="Calibri" panose="020F0502020204030204" pitchFamily="34" charset="0"/>
                <a:cs typeface="Arial"/>
              </a:rPr>
              <a:t> prévus.</a:t>
            </a:r>
          </a:p>
        </p:txBody>
      </p:sp>
      <p:sp>
        <p:nvSpPr>
          <p:cNvPr id="13" name="Oval 12">
            <a:extLst>
              <a:ext uri="{FF2B5EF4-FFF2-40B4-BE49-F238E27FC236}">
                <a16:creationId xmlns:a16="http://schemas.microsoft.com/office/drawing/2014/main" id="{67A0F997-6687-F8C0-683C-8B9CF720A209}"/>
              </a:ext>
            </a:extLst>
          </p:cNvPr>
          <p:cNvSpPr/>
          <p:nvPr/>
        </p:nvSpPr>
        <p:spPr>
          <a:xfrm>
            <a:off x="1598219" y="259015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8BB03C0-C350-5A0C-C5FE-7E999AF45823}"/>
              </a:ext>
            </a:extLst>
          </p:cNvPr>
          <p:cNvSpPr txBox="1"/>
          <p:nvPr/>
        </p:nvSpPr>
        <p:spPr>
          <a:xfrm>
            <a:off x="1918410" y="2462819"/>
            <a:ext cx="8808583" cy="369332"/>
          </a:xfrm>
          <a:prstGeom prst="rect">
            <a:avLst/>
          </a:prstGeom>
          <a:noFill/>
        </p:spPr>
        <p:txBody>
          <a:bodyPr wrap="square">
            <a:spAutoFit/>
          </a:bodyPr>
          <a:lstStyle/>
          <a:p>
            <a:pPr lvl="0"/>
            <a:r>
              <a:rPr lang="fr-FR" sz="1800" kern="100" dirty="0">
                <a:effectLst/>
                <a:latin typeface="Calibri"/>
                <a:ea typeface="Calibri" panose="020F0502020204030204" pitchFamily="34" charset="0"/>
                <a:cs typeface="Arial"/>
              </a:rPr>
              <a:t>Respecté les étapes et les lignes directrices définies lors de la phase de planification.</a:t>
            </a:r>
          </a:p>
        </p:txBody>
      </p:sp>
      <p:sp>
        <p:nvSpPr>
          <p:cNvPr id="15" name="Oval 14">
            <a:extLst>
              <a:ext uri="{FF2B5EF4-FFF2-40B4-BE49-F238E27FC236}">
                <a16:creationId xmlns:a16="http://schemas.microsoft.com/office/drawing/2014/main" id="{E4FE6661-5745-6632-9F61-E73DC98707CC}"/>
              </a:ext>
            </a:extLst>
          </p:cNvPr>
          <p:cNvSpPr/>
          <p:nvPr/>
        </p:nvSpPr>
        <p:spPr>
          <a:xfrm>
            <a:off x="1598219" y="309497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48A42097-67DD-B4CB-7CB1-9CE08B632F07}"/>
              </a:ext>
            </a:extLst>
          </p:cNvPr>
          <p:cNvSpPr txBox="1"/>
          <p:nvPr/>
        </p:nvSpPr>
        <p:spPr>
          <a:xfrm>
            <a:off x="1918410" y="2955118"/>
            <a:ext cx="8808583" cy="369332"/>
          </a:xfrm>
          <a:prstGeom prst="rect">
            <a:avLst/>
          </a:prstGeom>
          <a:noFill/>
        </p:spPr>
        <p:txBody>
          <a:bodyPr wrap="square">
            <a:spAutoFit/>
          </a:bodyPr>
          <a:lstStyle/>
          <a:p>
            <a:r>
              <a:rPr lang="fr-FR" sz="1800" kern="100" dirty="0">
                <a:effectLst/>
                <a:latin typeface="Calibri"/>
                <a:ea typeface="Calibri" panose="020F0502020204030204" pitchFamily="34" charset="0"/>
                <a:cs typeface="Arial"/>
              </a:rPr>
              <a:t>Réfléchi à chaque jour du </a:t>
            </a:r>
            <a:r>
              <a:rPr lang="fr-FR" sz="1800" kern="100" dirty="0">
                <a:latin typeface="Calibri"/>
                <a:ea typeface="Calibri" panose="020F0502020204030204" pitchFamily="34" charset="0"/>
                <a:cs typeface="Arial"/>
              </a:rPr>
              <a:t>voyage</a:t>
            </a:r>
            <a:r>
              <a:rPr lang="fr-FR" sz="1800" kern="100" dirty="0">
                <a:effectLst/>
                <a:latin typeface="Calibri"/>
                <a:ea typeface="Calibri" panose="020F0502020204030204" pitchFamily="34" charset="0"/>
                <a:cs typeface="Arial"/>
              </a:rPr>
              <a:t> et pris des notes pour faciliter </a:t>
            </a:r>
            <a:r>
              <a:rPr lang="fr-FR" sz="1800" kern="100" dirty="0">
                <a:latin typeface="Calibri"/>
                <a:ea typeface="Calibri" panose="020F0502020204030204" pitchFamily="34" charset="0"/>
                <a:cs typeface="Arial"/>
              </a:rPr>
              <a:t>le volet du Prix</a:t>
            </a:r>
            <a:r>
              <a:rPr lang="fr-FR" sz="1800" kern="100" dirty="0">
                <a:effectLst/>
                <a:latin typeface="Calibri"/>
                <a:ea typeface="Calibri" panose="020F0502020204030204" pitchFamily="34" charset="0"/>
                <a:cs typeface="Arial"/>
              </a:rPr>
              <a:t>.</a:t>
            </a:r>
            <a:endParaRPr lang="en-CA" sz="1800" kern="100" dirty="0">
              <a:effectLst/>
              <a:latin typeface="Calibri"/>
              <a:ea typeface="Calibri" panose="020F0502020204030204" pitchFamily="34" charset="0"/>
              <a:cs typeface="Arial"/>
            </a:endParaRPr>
          </a:p>
        </p:txBody>
      </p:sp>
      <p:sp>
        <p:nvSpPr>
          <p:cNvPr id="2" name="Slide Number Placeholder 5">
            <a:extLst>
              <a:ext uri="{FF2B5EF4-FFF2-40B4-BE49-F238E27FC236}">
                <a16:creationId xmlns:a16="http://schemas.microsoft.com/office/drawing/2014/main" id="{2274DA9C-CB06-40AF-B56B-AC1473031EC4}"/>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9E986485-177B-CDEC-BB3F-98A61F9D161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01610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A4B444-A69E-06A1-7E73-61D0F62CDA62}"/>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Meta-Bold"/>
                <a:ea typeface="+mn-ea"/>
                <a:cs typeface="+mn-cs"/>
              </a:rPr>
              <a:t>Voyage</a:t>
            </a:r>
          </a:p>
        </p:txBody>
      </p:sp>
      <p:sp>
        <p:nvSpPr>
          <p:cNvPr id="9" name="Oval 8">
            <a:extLst>
              <a:ext uri="{FF2B5EF4-FFF2-40B4-BE49-F238E27FC236}">
                <a16:creationId xmlns:a16="http://schemas.microsoft.com/office/drawing/2014/main" id="{D8354511-2FF4-E854-9370-7BE4CCA15AAD}"/>
              </a:ext>
            </a:extLst>
          </p:cNvPr>
          <p:cNvSpPr/>
          <p:nvPr/>
        </p:nvSpPr>
        <p:spPr>
          <a:xfrm>
            <a:off x="1598219" y="129905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626D13FC-D14D-12C3-E979-68FAA36F20B1}"/>
              </a:ext>
            </a:extLst>
          </p:cNvPr>
          <p:cNvSpPr txBox="1"/>
          <p:nvPr/>
        </p:nvSpPr>
        <p:spPr>
          <a:xfrm>
            <a:off x="1918410" y="1171720"/>
            <a:ext cx="8808583" cy="646331"/>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Veillez à ce que l'examen de la PJ soit intégré dans les plans et approuvé par le superviseur/l'évaluateur avant de commencer le QJ.</a:t>
            </a:r>
          </a:p>
        </p:txBody>
      </p:sp>
      <p:sp>
        <p:nvSpPr>
          <p:cNvPr id="12" name="Oval 11">
            <a:extLst>
              <a:ext uri="{FF2B5EF4-FFF2-40B4-BE49-F238E27FC236}">
                <a16:creationId xmlns:a16="http://schemas.microsoft.com/office/drawing/2014/main" id="{B7F620B1-93B3-E345-9480-0F31B22EEC35}"/>
              </a:ext>
            </a:extLst>
          </p:cNvPr>
          <p:cNvSpPr/>
          <p:nvPr/>
        </p:nvSpPr>
        <p:spPr>
          <a:xfrm>
            <a:off x="1598219" y="209546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36A09031-A536-F110-D98B-66080443DEDE}"/>
              </a:ext>
            </a:extLst>
          </p:cNvPr>
          <p:cNvSpPr txBox="1"/>
          <p:nvPr/>
        </p:nvSpPr>
        <p:spPr>
          <a:xfrm>
            <a:off x="1918410" y="1968133"/>
            <a:ext cx="8808583" cy="646331"/>
          </a:xfrm>
          <a:prstGeom prst="rect">
            <a:avLst/>
          </a:prstGeom>
          <a:noFill/>
        </p:spPr>
        <p:txBody>
          <a:bodyPr wrap="square">
            <a:spAutoFit/>
          </a:bodyPr>
          <a:lstStyle/>
          <a:p>
            <a:pPr>
              <a:defRPr/>
            </a:pPr>
            <a:r>
              <a:rPr lang="fr-FR" sz="1800" dirty="0"/>
              <a:t>Après l'examen du voyage préparatoire , ajustez le voyage de qualification si nécessaire et envoyez-le à votre superviseur/évaluateur pour qu'il l'examine.</a:t>
            </a:r>
          </a:p>
        </p:txBody>
      </p:sp>
      <p:sp>
        <p:nvSpPr>
          <p:cNvPr id="14" name="Oval 13">
            <a:extLst>
              <a:ext uri="{FF2B5EF4-FFF2-40B4-BE49-F238E27FC236}">
                <a16:creationId xmlns:a16="http://schemas.microsoft.com/office/drawing/2014/main" id="{EBF056F1-7B74-3335-163E-DD7D665D3D61}"/>
              </a:ext>
            </a:extLst>
          </p:cNvPr>
          <p:cNvSpPr/>
          <p:nvPr/>
        </p:nvSpPr>
        <p:spPr>
          <a:xfrm>
            <a:off x="1598219" y="287221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0F818BF9-4ABE-18AC-304A-52CECC4A5A50}"/>
              </a:ext>
            </a:extLst>
          </p:cNvPr>
          <p:cNvSpPr txBox="1"/>
          <p:nvPr/>
        </p:nvSpPr>
        <p:spPr>
          <a:xfrm>
            <a:off x="1918410" y="2744881"/>
            <a:ext cx="8808583" cy="646331"/>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Suivez les plans et les lignes directrices qui ont été décidés pour le voyage au cours de la phase de planification. </a:t>
            </a:r>
          </a:p>
        </p:txBody>
      </p:sp>
      <p:sp>
        <p:nvSpPr>
          <p:cNvPr id="16" name="Oval 15">
            <a:extLst>
              <a:ext uri="{FF2B5EF4-FFF2-40B4-BE49-F238E27FC236}">
                <a16:creationId xmlns:a16="http://schemas.microsoft.com/office/drawing/2014/main" id="{1BB93051-B4DF-5357-A197-5F6C071EDE07}"/>
              </a:ext>
            </a:extLst>
          </p:cNvPr>
          <p:cNvSpPr/>
          <p:nvPr/>
        </p:nvSpPr>
        <p:spPr>
          <a:xfrm>
            <a:off x="1598219" y="364896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E9CAD112-B435-D568-2B8E-EFA898C6A420}"/>
              </a:ext>
            </a:extLst>
          </p:cNvPr>
          <p:cNvSpPr txBox="1"/>
          <p:nvPr/>
        </p:nvSpPr>
        <p:spPr>
          <a:xfrm>
            <a:off x="1918410" y="3521629"/>
            <a:ext cx="8808583" cy="646331"/>
          </a:xfrm>
          <a:prstGeom prst="rect">
            <a:avLst/>
          </a:prstGeom>
          <a:noFill/>
        </p:spPr>
        <p:txBody>
          <a:bodyPr wrap="square">
            <a:spAutoFit/>
          </a:bodyPr>
          <a:lstStyle/>
          <a:p>
            <a:pPr>
              <a:defRPr/>
            </a:pPr>
            <a:r>
              <a:rPr lang="fr-FR" sz="1800" dirty="0"/>
              <a:t>Fait une rétroaction en groupe et prendre des notes dans un journal/journal de bord chaque jour du voyage afin de faciliter la section de révision.</a:t>
            </a:r>
          </a:p>
        </p:txBody>
      </p:sp>
      <p:sp>
        <p:nvSpPr>
          <p:cNvPr id="18" name="Oval 17">
            <a:extLst>
              <a:ext uri="{FF2B5EF4-FFF2-40B4-BE49-F238E27FC236}">
                <a16:creationId xmlns:a16="http://schemas.microsoft.com/office/drawing/2014/main" id="{C21433A5-8F67-89BE-47F0-AD40F595BE2B}"/>
              </a:ext>
            </a:extLst>
          </p:cNvPr>
          <p:cNvSpPr/>
          <p:nvPr/>
        </p:nvSpPr>
        <p:spPr>
          <a:xfrm>
            <a:off x="1598219" y="435688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1FB14D0F-5F67-CBEF-E5A6-1AF871473578}"/>
              </a:ext>
            </a:extLst>
          </p:cNvPr>
          <p:cNvSpPr txBox="1"/>
          <p:nvPr/>
        </p:nvSpPr>
        <p:spPr>
          <a:xfrm>
            <a:off x="1918410" y="4229551"/>
            <a:ext cx="8808583" cy="369332"/>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Surmonter les obstacles en équipe et s'amuser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279D56D7-79EF-4906-6CEE-E39E7FE76C16}"/>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2F018B32-560F-002F-09DF-180AC2839F3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62921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9BD467-BE92-99D2-A336-9E34BE24691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eta-Bold"/>
                <a:ea typeface="+mn-ea"/>
                <a:cs typeface="+mn-cs"/>
              </a:rPr>
              <a:t>Voyage - Supervision</a:t>
            </a:r>
            <a:endParaRPr kumimoji="0" lang="en-CA" sz="3200" b="1" i="0" u="none" strike="noStrike" kern="1200" cap="none" spc="0" normalizeH="0" baseline="0" noProof="0" dirty="0">
              <a:ln>
                <a:noFill/>
              </a:ln>
              <a:solidFill>
                <a:prstClr val="black"/>
              </a:solidFill>
              <a:effectLst/>
              <a:uLnTx/>
              <a:uFillTx/>
              <a:latin typeface="Meta-Bold"/>
              <a:ea typeface="+mn-ea"/>
              <a:cs typeface="+mn-cs"/>
            </a:endParaRPr>
          </a:p>
        </p:txBody>
      </p:sp>
      <p:sp>
        <p:nvSpPr>
          <p:cNvPr id="9" name="Oval 8">
            <a:extLst>
              <a:ext uri="{FF2B5EF4-FFF2-40B4-BE49-F238E27FC236}">
                <a16:creationId xmlns:a16="http://schemas.microsoft.com/office/drawing/2014/main" id="{8DDC84FC-3B89-6A0E-8303-56CDFDD3526D}"/>
              </a:ext>
            </a:extLst>
          </p:cNvPr>
          <p:cNvSpPr/>
          <p:nvPr/>
        </p:nvSpPr>
        <p:spPr>
          <a:xfrm>
            <a:off x="1598219" y="129905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8FAE30BE-E9B3-9CF6-821A-104C0342467A}"/>
              </a:ext>
            </a:extLst>
          </p:cNvPr>
          <p:cNvSpPr txBox="1"/>
          <p:nvPr/>
        </p:nvSpPr>
        <p:spPr>
          <a:xfrm>
            <a:off x="1918410" y="1171720"/>
            <a:ext cx="8808583" cy="646331"/>
          </a:xfrm>
          <a:prstGeom prst="rect">
            <a:avLst/>
          </a:prstGeom>
          <a:noFill/>
        </p:spPr>
        <p:txBody>
          <a:bodyPr wrap="square">
            <a:spAutoFit/>
          </a:bodyPr>
          <a:lstStyle/>
          <a:p>
            <a:pPr>
              <a:defRPr/>
            </a:pPr>
            <a:r>
              <a:rPr lang="fr-FR" sz="1800" dirty="0"/>
              <a:t>Tous les voyages doivent être supervisés par un superviseur du voyage d'aventure dûment qualifié, compétent et expérimenté. </a:t>
            </a:r>
          </a:p>
        </p:txBody>
      </p:sp>
      <p:sp>
        <p:nvSpPr>
          <p:cNvPr id="12" name="Oval 11">
            <a:extLst>
              <a:ext uri="{FF2B5EF4-FFF2-40B4-BE49-F238E27FC236}">
                <a16:creationId xmlns:a16="http://schemas.microsoft.com/office/drawing/2014/main" id="{BF0E2EFC-159F-4F6E-1DE0-591EA93AFD65}"/>
              </a:ext>
            </a:extLst>
          </p:cNvPr>
          <p:cNvSpPr/>
          <p:nvPr/>
        </p:nvSpPr>
        <p:spPr>
          <a:xfrm>
            <a:off x="1598219" y="211513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F48AC2B7-66BB-577E-DBE2-CC2EAD77D3D8}"/>
              </a:ext>
            </a:extLst>
          </p:cNvPr>
          <p:cNvSpPr txBox="1"/>
          <p:nvPr/>
        </p:nvSpPr>
        <p:spPr>
          <a:xfrm>
            <a:off x="1918410" y="1987797"/>
            <a:ext cx="8808583" cy="923330"/>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Le superviseur doit avoir une expertise (ou une qualification, selon la législation de la province) dans le mode de transport utilisé et une bonne connaissance du terrain et de l'endroit où se déroule le voyage. </a:t>
            </a:r>
          </a:p>
        </p:txBody>
      </p:sp>
      <p:sp>
        <p:nvSpPr>
          <p:cNvPr id="14" name="Oval 13">
            <a:extLst>
              <a:ext uri="{FF2B5EF4-FFF2-40B4-BE49-F238E27FC236}">
                <a16:creationId xmlns:a16="http://schemas.microsoft.com/office/drawing/2014/main" id="{641419C7-D5D8-0D06-132C-443E85521906}"/>
              </a:ext>
            </a:extLst>
          </p:cNvPr>
          <p:cNvSpPr/>
          <p:nvPr/>
        </p:nvSpPr>
        <p:spPr>
          <a:xfrm>
            <a:off x="1598219" y="318684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D21AC64-F713-20D4-8DC7-40BDAAF5F2A8}"/>
              </a:ext>
            </a:extLst>
          </p:cNvPr>
          <p:cNvSpPr txBox="1"/>
          <p:nvPr/>
        </p:nvSpPr>
        <p:spPr>
          <a:xfrm>
            <a:off x="1918410" y="3059513"/>
            <a:ext cx="8808583" cy="923330"/>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Le superviseur du voyage d'aventure est responsable de la sécurité du groupe pendant le voyage, doit être familier avec le Prix et doit être convaincu que tous les membres du groupe sont correctement formés, compétents et équipés pour entreprendre le voyage d'aventure.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21D30F46-F9E7-7C3E-1E57-BEEFF69EE75A}"/>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2AB6185F-064A-6418-4ECC-B7ECE9EBAB8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00250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6AE038-4744-EF55-DA6B-DF1AC879D7CA}"/>
              </a:ext>
            </a:extLst>
          </p:cNvPr>
          <p:cNvSpPr/>
          <p:nvPr/>
        </p:nvSpPr>
        <p:spPr>
          <a:xfrm>
            <a:off x="2787417" y="2863789"/>
            <a:ext cx="7518001"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99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21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771"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2" name="Slide Number Placeholder 5">
            <a:extLst>
              <a:ext uri="{FF2B5EF4-FFF2-40B4-BE49-F238E27FC236}">
                <a16:creationId xmlns:a16="http://schemas.microsoft.com/office/drawing/2014/main" id="{4047FC2E-30C1-4772-809C-D115E28C382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sp>
        <p:nvSpPr>
          <p:cNvPr id="5" name="TextBox 4">
            <a:extLst>
              <a:ext uri="{FF2B5EF4-FFF2-40B4-BE49-F238E27FC236}">
                <a16:creationId xmlns:a16="http://schemas.microsoft.com/office/drawing/2014/main" id="{31C803AB-DF19-D273-EAFF-4000317A0E32}"/>
              </a:ext>
            </a:extLst>
          </p:cNvPr>
          <p:cNvSpPr txBox="1"/>
          <p:nvPr/>
        </p:nvSpPr>
        <p:spPr>
          <a:xfrm>
            <a:off x="1824031" y="3628886"/>
            <a:ext cx="1926771" cy="1077218"/>
          </a:xfrm>
          <a:prstGeom prst="rect">
            <a:avLst/>
          </a:prstGeom>
          <a:noFill/>
        </p:spPr>
        <p:txBody>
          <a:bodyPr wrap="square">
            <a:spAutoFit/>
          </a:bodyPr>
          <a:lstStyle/>
          <a:p>
            <a:pPr algn="ctr"/>
            <a:r>
              <a:rPr lang="en-US" sz="3200" dirty="0" err="1">
                <a:ea typeface="Roboto"/>
              </a:rPr>
              <a:t>Remue</a:t>
            </a:r>
            <a:r>
              <a:rPr lang="en-US" sz="3200" dirty="0">
                <a:ea typeface="Roboto"/>
              </a:rPr>
              <a:t>-</a:t>
            </a:r>
          </a:p>
          <a:p>
            <a:pPr algn="ctr"/>
            <a:r>
              <a:rPr lang="en-US" sz="3200" dirty="0" err="1">
                <a:ea typeface="Roboto"/>
              </a:rPr>
              <a:t>méninges</a:t>
            </a:r>
            <a:endParaRPr lang="en-CA" sz="3200" dirty="0"/>
          </a:p>
        </p:txBody>
      </p:sp>
      <p:sp>
        <p:nvSpPr>
          <p:cNvPr id="7" name="TextBox 6">
            <a:extLst>
              <a:ext uri="{FF2B5EF4-FFF2-40B4-BE49-F238E27FC236}">
                <a16:creationId xmlns:a16="http://schemas.microsoft.com/office/drawing/2014/main" id="{24C2129F-5124-CB9F-72B3-26B55949159F}"/>
              </a:ext>
            </a:extLst>
          </p:cNvPr>
          <p:cNvSpPr txBox="1"/>
          <p:nvPr/>
        </p:nvSpPr>
        <p:spPr>
          <a:xfrm>
            <a:off x="4336119" y="3628886"/>
            <a:ext cx="1926771" cy="584775"/>
          </a:xfrm>
          <a:prstGeom prst="rect">
            <a:avLst/>
          </a:prstGeom>
          <a:noFill/>
        </p:spPr>
        <p:txBody>
          <a:bodyPr wrap="square">
            <a:spAutoFit/>
          </a:bodyPr>
          <a:lstStyle/>
          <a:p>
            <a:pPr algn="ctr"/>
            <a:r>
              <a:rPr lang="en-US" sz="3200" dirty="0" err="1">
                <a:ea typeface="Roboto"/>
              </a:rPr>
              <a:t>Planifier</a:t>
            </a:r>
            <a:endParaRPr lang="en-CA" sz="3200" dirty="0"/>
          </a:p>
        </p:txBody>
      </p:sp>
      <p:sp>
        <p:nvSpPr>
          <p:cNvPr id="13" name="TextBox 12">
            <a:extLst>
              <a:ext uri="{FF2B5EF4-FFF2-40B4-BE49-F238E27FC236}">
                <a16:creationId xmlns:a16="http://schemas.microsoft.com/office/drawing/2014/main" id="{E5DDC42B-2538-CA88-D7F5-B1F040E44226}"/>
              </a:ext>
            </a:extLst>
          </p:cNvPr>
          <p:cNvSpPr txBox="1"/>
          <p:nvPr/>
        </p:nvSpPr>
        <p:spPr>
          <a:xfrm>
            <a:off x="9219617" y="3628886"/>
            <a:ext cx="2225455" cy="584775"/>
          </a:xfrm>
          <a:prstGeom prst="rect">
            <a:avLst/>
          </a:prstGeom>
          <a:noFill/>
        </p:spPr>
        <p:txBody>
          <a:bodyPr wrap="square">
            <a:spAutoFit/>
          </a:bodyPr>
          <a:lstStyle/>
          <a:p>
            <a:pPr algn="ctr"/>
            <a:r>
              <a:rPr lang="en-US" sz="3200" b="1" dirty="0" err="1">
                <a:solidFill>
                  <a:schemeClr val="accent6"/>
                </a:solidFill>
                <a:ea typeface="Roboto"/>
              </a:rPr>
              <a:t>Rétroaction</a:t>
            </a:r>
            <a:endParaRPr lang="en-CA" sz="3200" b="1" dirty="0">
              <a:solidFill>
                <a:schemeClr val="accent6"/>
              </a:solidFill>
            </a:endParaRPr>
          </a:p>
        </p:txBody>
      </p:sp>
      <p:sp>
        <p:nvSpPr>
          <p:cNvPr id="14" name="TextBox 13">
            <a:extLst>
              <a:ext uri="{FF2B5EF4-FFF2-40B4-BE49-F238E27FC236}">
                <a16:creationId xmlns:a16="http://schemas.microsoft.com/office/drawing/2014/main" id="{4BA0AF67-18F1-4BCB-5A36-4B700ADD1E42}"/>
              </a:ext>
            </a:extLst>
          </p:cNvPr>
          <p:cNvSpPr txBox="1"/>
          <p:nvPr/>
        </p:nvSpPr>
        <p:spPr>
          <a:xfrm>
            <a:off x="6816897" y="3634090"/>
            <a:ext cx="1926771" cy="584775"/>
          </a:xfrm>
          <a:prstGeom prst="rect">
            <a:avLst/>
          </a:prstGeom>
          <a:noFill/>
        </p:spPr>
        <p:txBody>
          <a:bodyPr wrap="square">
            <a:spAutoFit/>
          </a:bodyPr>
          <a:lstStyle/>
          <a:p>
            <a:pPr algn="ctr"/>
            <a:r>
              <a:rPr lang="en-US" sz="3200" dirty="0">
                <a:ea typeface="Roboto"/>
              </a:rPr>
              <a:t>Voyage</a:t>
            </a:r>
            <a:endParaRPr lang="en-CA" sz="3200" dirty="0"/>
          </a:p>
        </p:txBody>
      </p:sp>
    </p:spTree>
    <p:extLst>
      <p:ext uri="{BB962C8B-B14F-4D97-AF65-F5344CB8AC3E}">
        <p14:creationId xmlns:p14="http://schemas.microsoft.com/office/powerpoint/2010/main" val="8672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3" name="TextBox 2">
            <a:extLst>
              <a:ext uri="{FF2B5EF4-FFF2-40B4-BE49-F238E27FC236}">
                <a16:creationId xmlns:a16="http://schemas.microsoft.com/office/drawing/2014/main" id="{8438571B-52F9-C60D-4E29-95AD57AA4C4D}"/>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a:latin typeface="Meta-Bold"/>
              </a:rPr>
              <a:t>Examen - Vue </a:t>
            </a:r>
            <a:r>
              <a:rPr lang="en-US" sz="3200" b="1" dirty="0" err="1">
                <a:latin typeface="Meta-Bold"/>
              </a:rPr>
              <a:t>d'ensemble</a:t>
            </a:r>
            <a:endParaRPr lang="en-CA" sz="3200" b="1" dirty="0">
              <a:latin typeface="Meta-Bold"/>
            </a:endParaRPr>
          </a:p>
        </p:txBody>
      </p:sp>
      <p:sp>
        <p:nvSpPr>
          <p:cNvPr id="9" name="TextBox 8">
            <a:extLst>
              <a:ext uri="{FF2B5EF4-FFF2-40B4-BE49-F238E27FC236}">
                <a16:creationId xmlns:a16="http://schemas.microsoft.com/office/drawing/2014/main" id="{8F7CD110-62C8-64B4-15FE-D4FC68948ECC}"/>
              </a:ext>
            </a:extLst>
          </p:cNvPr>
          <p:cNvSpPr txBox="1"/>
          <p:nvPr/>
        </p:nvSpPr>
        <p:spPr>
          <a:xfrm>
            <a:off x="1376083" y="1139578"/>
            <a:ext cx="9295836" cy="923330"/>
          </a:xfrm>
          <a:prstGeom prst="rect">
            <a:avLst/>
          </a:prstGeom>
          <a:noFill/>
        </p:spPr>
        <p:txBody>
          <a:bodyPr wrap="square">
            <a:spAutoFit/>
          </a:bodyPr>
          <a:lstStyle/>
          <a:p>
            <a:pPr lvl="0"/>
            <a:r>
              <a:rPr lang="fr-FR" sz="1800" b="1" kern="100" dirty="0">
                <a:effectLst/>
                <a:latin typeface="Calibri"/>
                <a:ea typeface="Calibri" panose="020F0502020204030204" pitchFamily="34" charset="0"/>
                <a:cs typeface="Arial"/>
              </a:rPr>
              <a:t>Bilan : </a:t>
            </a:r>
            <a:r>
              <a:rPr lang="fr-FR" sz="1800" kern="100" dirty="0">
                <a:effectLst/>
                <a:latin typeface="Calibri"/>
                <a:ea typeface="Calibri" panose="020F0502020204030204" pitchFamily="34" charset="0"/>
                <a:cs typeface="Arial"/>
              </a:rPr>
              <a:t>Dans cette section, l'objectif est de faire le point sur le voyage </a:t>
            </a:r>
            <a:r>
              <a:rPr lang="fr-FR" sz="1800" kern="100" dirty="0">
                <a:latin typeface="Calibri"/>
                <a:ea typeface="Calibri" panose="020F0502020204030204" pitchFamily="34" charset="0"/>
                <a:cs typeface="Arial"/>
              </a:rPr>
              <a:t>d'aventure</a:t>
            </a:r>
            <a:r>
              <a:rPr lang="fr-FR" sz="1800" kern="100" dirty="0">
                <a:effectLst/>
                <a:latin typeface="Calibri"/>
                <a:ea typeface="Calibri" panose="020F0502020204030204" pitchFamily="34" charset="0"/>
                <a:cs typeface="Arial"/>
              </a:rPr>
              <a:t>. Les participants réfléchiront à leur expérience pour évaluer ce qu'ils ont appris et ce qu'ils ont accompli. À la fin de cette section, les participants devraient avoir :</a:t>
            </a:r>
          </a:p>
        </p:txBody>
      </p:sp>
      <p:sp>
        <p:nvSpPr>
          <p:cNvPr id="12" name="Oval 11">
            <a:extLst>
              <a:ext uri="{FF2B5EF4-FFF2-40B4-BE49-F238E27FC236}">
                <a16:creationId xmlns:a16="http://schemas.microsoft.com/office/drawing/2014/main" id="{04CE7772-D4CD-BF26-6448-EA81BECE219E}"/>
              </a:ext>
            </a:extLst>
          </p:cNvPr>
          <p:cNvSpPr/>
          <p:nvPr/>
        </p:nvSpPr>
        <p:spPr>
          <a:xfrm>
            <a:off x="1598219" y="235535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9AF9DCE7-F13D-CDEB-4ABC-A7C1FA9F5C05}"/>
              </a:ext>
            </a:extLst>
          </p:cNvPr>
          <p:cNvSpPr txBox="1"/>
          <p:nvPr/>
        </p:nvSpPr>
        <p:spPr>
          <a:xfrm>
            <a:off x="1918410" y="2228023"/>
            <a:ext cx="8808583" cy="369332"/>
          </a:xfrm>
          <a:prstGeom prst="rect">
            <a:avLst/>
          </a:prstGeom>
          <a:noFill/>
        </p:spPr>
        <p:txBody>
          <a:bodyPr wrap="square">
            <a:spAutoFit/>
          </a:bodyPr>
          <a:lstStyle/>
          <a:p>
            <a:pPr lvl="0"/>
            <a:r>
              <a:rPr lang="fr-FR" sz="1800" kern="100" dirty="0">
                <a:effectLst/>
                <a:latin typeface="Calibri" panose="020F0502020204030204" pitchFamily="34" charset="0"/>
                <a:ea typeface="Calibri" panose="020F0502020204030204" pitchFamily="34" charset="0"/>
                <a:cs typeface="Arial" panose="020B0604020202020204" pitchFamily="34" charset="0"/>
              </a:rPr>
              <a:t>Évaluer et réfléchir à ce qui a été fait et accompli.</a:t>
            </a:r>
          </a:p>
        </p:txBody>
      </p:sp>
      <p:sp>
        <p:nvSpPr>
          <p:cNvPr id="14" name="Oval 13">
            <a:extLst>
              <a:ext uri="{FF2B5EF4-FFF2-40B4-BE49-F238E27FC236}">
                <a16:creationId xmlns:a16="http://schemas.microsoft.com/office/drawing/2014/main" id="{45094033-39C8-0127-12C8-F2843359E2CF}"/>
              </a:ext>
            </a:extLst>
          </p:cNvPr>
          <p:cNvSpPr/>
          <p:nvPr/>
        </p:nvSpPr>
        <p:spPr>
          <a:xfrm>
            <a:off x="1598219" y="290780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DE948F6B-F278-A3CF-B4D7-99DCAE4FA38A}"/>
              </a:ext>
            </a:extLst>
          </p:cNvPr>
          <p:cNvSpPr txBox="1"/>
          <p:nvPr/>
        </p:nvSpPr>
        <p:spPr>
          <a:xfrm>
            <a:off x="1918410" y="2780473"/>
            <a:ext cx="8808583" cy="369332"/>
          </a:xfrm>
          <a:prstGeom prst="rect">
            <a:avLst/>
          </a:prstGeom>
          <a:noFill/>
        </p:spPr>
        <p:txBody>
          <a:bodyPr wrap="square">
            <a:spAutoFit/>
          </a:bodyPr>
          <a:lstStyle/>
          <a:p>
            <a:pPr lvl="0"/>
            <a:r>
              <a:rPr lang="fr-FR" sz="1800" kern="100" dirty="0">
                <a:effectLst/>
                <a:latin typeface="Calibri" panose="020F0502020204030204" pitchFamily="34" charset="0"/>
                <a:ea typeface="Calibri" panose="020F0502020204030204" pitchFamily="34" charset="0"/>
                <a:cs typeface="Arial" panose="020B0604020202020204" pitchFamily="34" charset="0"/>
              </a:rPr>
              <a:t>Évaluer s'ils ont atteint leurs objectifs.</a:t>
            </a:r>
          </a:p>
        </p:txBody>
      </p:sp>
      <p:sp>
        <p:nvSpPr>
          <p:cNvPr id="16" name="Oval 15">
            <a:extLst>
              <a:ext uri="{FF2B5EF4-FFF2-40B4-BE49-F238E27FC236}">
                <a16:creationId xmlns:a16="http://schemas.microsoft.com/office/drawing/2014/main" id="{87D56338-8A54-6437-D863-1C5B757FC269}"/>
              </a:ext>
            </a:extLst>
          </p:cNvPr>
          <p:cNvSpPr/>
          <p:nvPr/>
        </p:nvSpPr>
        <p:spPr>
          <a:xfrm>
            <a:off x="1598219" y="349835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20694FB1-936C-C1B0-BED8-D5C247E231E7}"/>
              </a:ext>
            </a:extLst>
          </p:cNvPr>
          <p:cNvSpPr txBox="1"/>
          <p:nvPr/>
        </p:nvSpPr>
        <p:spPr>
          <a:xfrm>
            <a:off x="1918410" y="3371023"/>
            <a:ext cx="8808583" cy="369332"/>
          </a:xfrm>
          <a:prstGeom prst="rect">
            <a:avLst/>
          </a:prstGeom>
          <a:noFill/>
        </p:spPr>
        <p:txBody>
          <a:bodyPr wrap="square">
            <a:spAutoFit/>
          </a:bodyPr>
          <a:lstStyle/>
          <a:p>
            <a:pPr lvl="0"/>
            <a:r>
              <a:rPr lang="fr-FR" sz="1800" kern="100" dirty="0">
                <a:effectLst/>
                <a:latin typeface="Calibri" panose="020F0502020204030204" pitchFamily="34" charset="0"/>
                <a:ea typeface="Calibri" panose="020F0502020204030204" pitchFamily="34" charset="0"/>
                <a:cs typeface="Arial" panose="020B0604020202020204" pitchFamily="34" charset="0"/>
              </a:rPr>
              <a:t>Discuter de ce qui pourrait être fait différemment la prochaine fois. </a:t>
            </a:r>
          </a:p>
        </p:txBody>
      </p:sp>
      <p:sp>
        <p:nvSpPr>
          <p:cNvPr id="18" name="Oval 17">
            <a:extLst>
              <a:ext uri="{FF2B5EF4-FFF2-40B4-BE49-F238E27FC236}">
                <a16:creationId xmlns:a16="http://schemas.microsoft.com/office/drawing/2014/main" id="{CEAAD1B0-10E4-398A-137F-9907091D95A1}"/>
              </a:ext>
            </a:extLst>
          </p:cNvPr>
          <p:cNvSpPr/>
          <p:nvPr/>
        </p:nvSpPr>
        <p:spPr>
          <a:xfrm>
            <a:off x="1598219" y="406033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0D326226-4FB3-364D-C89D-9B0FB200F018}"/>
              </a:ext>
            </a:extLst>
          </p:cNvPr>
          <p:cNvSpPr txBox="1"/>
          <p:nvPr/>
        </p:nvSpPr>
        <p:spPr>
          <a:xfrm>
            <a:off x="1918410" y="3932998"/>
            <a:ext cx="8808583" cy="369332"/>
          </a:xfrm>
          <a:prstGeom prst="rect">
            <a:avLst/>
          </a:prstGeom>
          <a:noFill/>
        </p:spPr>
        <p:txBody>
          <a:bodyPr wrap="square">
            <a:spAutoFit/>
          </a:bodyPr>
          <a:lstStyle/>
          <a:p>
            <a:r>
              <a:rPr lang="fr-FR" sz="1800" kern="100" dirty="0">
                <a:effectLst/>
                <a:latin typeface="Calibri"/>
                <a:ea typeface="Calibri" panose="020F0502020204030204" pitchFamily="34" charset="0"/>
                <a:cs typeface="Arial"/>
              </a:rPr>
              <a:t>Complété et soumis un rapport de </a:t>
            </a:r>
            <a:r>
              <a:rPr lang="fr-FR" sz="1800" kern="100" dirty="0">
                <a:latin typeface="Calibri"/>
                <a:ea typeface="Calibri" panose="020F0502020204030204" pitchFamily="34" charset="0"/>
                <a:cs typeface="Arial"/>
              </a:rPr>
              <a:t>rétroaction</a:t>
            </a:r>
            <a:r>
              <a:rPr lang="fr-FR" sz="1800" kern="100" dirty="0">
                <a:effectLst/>
                <a:latin typeface="Calibri"/>
                <a:ea typeface="Calibri" panose="020F0502020204030204" pitchFamily="34" charset="0"/>
                <a:cs typeface="Arial"/>
              </a:rPr>
              <a:t> de groupe (si le responsable </a:t>
            </a:r>
            <a:r>
              <a:rPr lang="fr-FR" sz="1800" kern="100" dirty="0">
                <a:latin typeface="Calibri"/>
                <a:ea typeface="Calibri" panose="020F0502020204030204" pitchFamily="34" charset="0"/>
                <a:cs typeface="Arial"/>
              </a:rPr>
              <a:t>du Prix</a:t>
            </a:r>
            <a:r>
              <a:rPr lang="fr-FR" sz="1800" kern="100" dirty="0">
                <a:effectLst/>
                <a:latin typeface="Calibri"/>
                <a:ea typeface="Calibri" panose="020F0502020204030204" pitchFamily="34" charset="0"/>
                <a:cs typeface="Arial"/>
              </a:rPr>
              <a:t> l'exige).</a:t>
            </a:r>
            <a:endParaRPr lang="en-CA" sz="1800" kern="100" dirty="0">
              <a:effectLst/>
              <a:latin typeface="Calibri"/>
              <a:ea typeface="Calibri" panose="020F0502020204030204" pitchFamily="34" charset="0"/>
              <a:cs typeface="Arial"/>
            </a:endParaRPr>
          </a:p>
        </p:txBody>
      </p:sp>
      <p:sp>
        <p:nvSpPr>
          <p:cNvPr id="2" name="Slide Number Placeholder 5">
            <a:extLst>
              <a:ext uri="{FF2B5EF4-FFF2-40B4-BE49-F238E27FC236}">
                <a16:creationId xmlns:a16="http://schemas.microsoft.com/office/drawing/2014/main" id="{DFD829C0-6E04-4C5E-D1F4-9B8B109E072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5" name="Picture 4">
            <a:extLst>
              <a:ext uri="{FF2B5EF4-FFF2-40B4-BE49-F238E27FC236}">
                <a16:creationId xmlns:a16="http://schemas.microsoft.com/office/drawing/2014/main" id="{030B4ED3-43CE-321C-DA86-2BC85713578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485101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82DA2F-D9C3-5D74-DC9C-2601CF7987CB}"/>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err="1">
                <a:ln>
                  <a:noFill/>
                </a:ln>
                <a:solidFill>
                  <a:prstClr val="black"/>
                </a:solidFill>
                <a:effectLst/>
                <a:uLnTx/>
                <a:uFillTx/>
                <a:latin typeface="Meta-Bold"/>
                <a:ea typeface="+mn-ea"/>
                <a:cs typeface="+mn-cs"/>
              </a:rPr>
              <a:t>Révision</a:t>
            </a:r>
            <a:endParaRPr kumimoji="0" lang="en-CA" sz="3200" b="1" i="0" u="none" strike="noStrike" kern="1200" cap="none" spc="0" normalizeH="0" baseline="0" noProof="0" dirty="0">
              <a:ln>
                <a:noFill/>
              </a:ln>
              <a:solidFill>
                <a:prstClr val="black"/>
              </a:solidFill>
              <a:effectLst/>
              <a:uLnTx/>
              <a:uFillTx/>
              <a:latin typeface="Meta-Bold"/>
              <a:ea typeface="+mn-ea"/>
              <a:cs typeface="+mn-cs"/>
            </a:endParaRPr>
          </a:p>
        </p:txBody>
      </p:sp>
      <p:sp>
        <p:nvSpPr>
          <p:cNvPr id="9" name="Oval 8">
            <a:extLst>
              <a:ext uri="{FF2B5EF4-FFF2-40B4-BE49-F238E27FC236}">
                <a16:creationId xmlns:a16="http://schemas.microsoft.com/office/drawing/2014/main" id="{77991331-4A54-FB60-BFE9-12D6E175438B}"/>
              </a:ext>
            </a:extLst>
          </p:cNvPr>
          <p:cNvSpPr/>
          <p:nvPr/>
        </p:nvSpPr>
        <p:spPr>
          <a:xfrm>
            <a:off x="1598219" y="132296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D61C62C3-97C8-6276-80B9-26AD6E0EDABF}"/>
              </a:ext>
            </a:extLst>
          </p:cNvPr>
          <p:cNvSpPr txBox="1"/>
          <p:nvPr/>
        </p:nvSpPr>
        <p:spPr>
          <a:xfrm>
            <a:off x="1918410" y="1195636"/>
            <a:ext cx="8808583" cy="369332"/>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Évaluez et réfléchissez à ce que vous avez accompli.</a:t>
            </a:r>
          </a:p>
        </p:txBody>
      </p:sp>
      <p:sp>
        <p:nvSpPr>
          <p:cNvPr id="11" name="Oval 10">
            <a:extLst>
              <a:ext uri="{FF2B5EF4-FFF2-40B4-BE49-F238E27FC236}">
                <a16:creationId xmlns:a16="http://schemas.microsoft.com/office/drawing/2014/main" id="{BB7FC421-3175-1469-7A3B-AD0E7A9C67A7}"/>
              </a:ext>
            </a:extLst>
          </p:cNvPr>
          <p:cNvSpPr/>
          <p:nvPr/>
        </p:nvSpPr>
        <p:spPr>
          <a:xfrm>
            <a:off x="1598219" y="19129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BE6B559A-9712-CE33-272E-2FB529AD877E}"/>
              </a:ext>
            </a:extLst>
          </p:cNvPr>
          <p:cNvSpPr txBox="1"/>
          <p:nvPr/>
        </p:nvSpPr>
        <p:spPr>
          <a:xfrm>
            <a:off x="1918410" y="1785571"/>
            <a:ext cx="8808583" cy="646331"/>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Déterminez si vous avez atteint vos objectifs et si le processus s'est déroulé comme prévu.</a:t>
            </a:r>
            <a:br>
              <a:rPr lang="fr-FR" sz="1800" dirty="0"/>
            </a:br>
            <a:endParaRPr lang="fr-FR" sz="1800" dirty="0"/>
          </a:p>
        </p:txBody>
      </p:sp>
      <p:sp>
        <p:nvSpPr>
          <p:cNvPr id="13" name="Oval 12">
            <a:extLst>
              <a:ext uri="{FF2B5EF4-FFF2-40B4-BE49-F238E27FC236}">
                <a16:creationId xmlns:a16="http://schemas.microsoft.com/office/drawing/2014/main" id="{B690B100-63B9-CAE0-5356-7971E010AED4}"/>
              </a:ext>
            </a:extLst>
          </p:cNvPr>
          <p:cNvSpPr/>
          <p:nvPr/>
        </p:nvSpPr>
        <p:spPr>
          <a:xfrm>
            <a:off x="1598219" y="253233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502D480E-C29B-CD4A-8707-F3DB0D59237D}"/>
              </a:ext>
            </a:extLst>
          </p:cNvPr>
          <p:cNvSpPr txBox="1"/>
          <p:nvPr/>
        </p:nvSpPr>
        <p:spPr>
          <a:xfrm>
            <a:off x="1918410" y="2405004"/>
            <a:ext cx="8808583" cy="369332"/>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lang="fr-FR" sz="1800" dirty="0"/>
              <a:t>Discutez de ce qui pourrait être fait différemment la prochaine fois. </a:t>
            </a:r>
          </a:p>
        </p:txBody>
      </p:sp>
      <p:sp>
        <p:nvSpPr>
          <p:cNvPr id="15" name="Oval 14">
            <a:extLst>
              <a:ext uri="{FF2B5EF4-FFF2-40B4-BE49-F238E27FC236}">
                <a16:creationId xmlns:a16="http://schemas.microsoft.com/office/drawing/2014/main" id="{398328DE-5B66-5EFD-2838-1F270771F911}"/>
              </a:ext>
            </a:extLst>
          </p:cNvPr>
          <p:cNvSpPr/>
          <p:nvPr/>
        </p:nvSpPr>
        <p:spPr>
          <a:xfrm>
            <a:off x="1598219" y="310260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172195B0-8C8F-A548-3CF9-D5AB51130822}"/>
              </a:ext>
            </a:extLst>
          </p:cNvPr>
          <p:cNvSpPr txBox="1"/>
          <p:nvPr/>
        </p:nvSpPr>
        <p:spPr>
          <a:xfrm>
            <a:off x="1918410" y="2975275"/>
            <a:ext cx="8808583" cy="923330"/>
          </a:xfrm>
          <a:prstGeom prst="rect">
            <a:avLst/>
          </a:prstGeom>
          <a:noFill/>
        </p:spPr>
        <p:txBody>
          <a:bodyPr wrap="square">
            <a:spAutoFit/>
          </a:bodyPr>
          <a:lstStyle/>
          <a:p>
            <a:pPr>
              <a:defRPr/>
            </a:pPr>
            <a:r>
              <a:rPr lang="fr-FR" sz="1800" dirty="0"/>
              <a:t>Effectuer une rétroaction de l'équipe et soumettre un rapport ou une présentation si le responsable du Prix l'exige.</a:t>
            </a:r>
            <a:br>
              <a:rPr lang="fr-FR" sz="1800" dirty="0"/>
            </a:br>
            <a:endParaRPr lang="fr-FR" sz="1800" dirty="0"/>
          </a:p>
        </p:txBody>
      </p:sp>
      <p:sp>
        <p:nvSpPr>
          <p:cNvPr id="17" name="Oval 16">
            <a:extLst>
              <a:ext uri="{FF2B5EF4-FFF2-40B4-BE49-F238E27FC236}">
                <a16:creationId xmlns:a16="http://schemas.microsoft.com/office/drawing/2014/main" id="{66852CD6-4CAA-9A9F-8B45-E495100180FF}"/>
              </a:ext>
            </a:extLst>
          </p:cNvPr>
          <p:cNvSpPr/>
          <p:nvPr/>
        </p:nvSpPr>
        <p:spPr>
          <a:xfrm>
            <a:off x="1598219" y="389902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A0D34AAD-7C90-DDA1-AC69-D8F19AC7A89B}"/>
              </a:ext>
            </a:extLst>
          </p:cNvPr>
          <p:cNvSpPr txBox="1"/>
          <p:nvPr/>
        </p:nvSpPr>
        <p:spPr>
          <a:xfrm>
            <a:off x="1918410" y="3771688"/>
            <a:ext cx="8808583" cy="1200329"/>
          </a:xfrm>
          <a:prstGeom prst="rect">
            <a:avLst/>
          </a:prstGeom>
          <a:noFill/>
        </p:spPr>
        <p:txBody>
          <a:bodyPr wrap="square">
            <a:spAutoFit/>
          </a:bodyPr>
          <a:lstStyle/>
          <a:p>
            <a:pPr>
              <a:defRPr/>
            </a:pPr>
            <a:r>
              <a:rPr lang="fr-FR" sz="1800" dirty="0"/>
              <a:t>Soumettre un rapport de l'évaluateur du voyage d'aventure sur le CVP pour le voyage préparatoire et de qualification.</a:t>
            </a:r>
            <a:br>
              <a:rPr lang="fr-FR" sz="1800" dirty="0"/>
            </a:br>
            <a:br>
              <a:rPr lang="fr-FR" sz="1800" dirty="0"/>
            </a:br>
            <a:endParaRPr kumimoji="0" lang="en-US"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F933195A-E9E1-F40B-AFBD-7F006B09E54C}"/>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57F652FE-DC4C-F6F5-FF41-763630DC55F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26252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3A7DBE-97E8-0A25-5553-8932D9E58569}"/>
              </a:ext>
            </a:extLst>
          </p:cNvPr>
          <p:cNvSpPr txBox="1"/>
          <p:nvPr/>
        </p:nvSpPr>
        <p:spPr>
          <a:xfrm>
            <a:off x="1526478" y="2952749"/>
            <a:ext cx="10951407" cy="584775"/>
          </a:xfrm>
          <a:prstGeom prst="rect">
            <a:avLst/>
          </a:prstGeom>
          <a:noFill/>
        </p:spPr>
        <p:txBody>
          <a:bodyPr wrap="square" rtlCol="0">
            <a:spAutoFit/>
          </a:bodyPr>
          <a:lstStyle/>
          <a:p>
            <a:pPr algn="ctr"/>
            <a:r>
              <a:rPr lang="en-CA" sz="3200" b="1" dirty="0" err="1">
                <a:solidFill>
                  <a:schemeClr val="accent6"/>
                </a:solidFill>
                <a:ea typeface="Roboto" panose="02000000000000000000" pitchFamily="2" charset="0"/>
              </a:rPr>
              <a:t>Exemple</a:t>
            </a:r>
            <a:r>
              <a:rPr lang="en-CA" sz="3200" b="1" dirty="0">
                <a:solidFill>
                  <a:schemeClr val="accent6"/>
                </a:solidFill>
                <a:ea typeface="Roboto" panose="02000000000000000000" pitchFamily="2" charset="0"/>
              </a:rPr>
              <a:t> et </a:t>
            </a:r>
            <a:r>
              <a:rPr lang="en-CA" sz="3200" b="1" dirty="0" err="1">
                <a:solidFill>
                  <a:schemeClr val="accent6"/>
                </a:solidFill>
                <a:ea typeface="Roboto" panose="02000000000000000000" pitchFamily="2" charset="0"/>
              </a:rPr>
              <a:t>ressources</a:t>
            </a:r>
            <a:r>
              <a:rPr lang="en-CA" sz="3200" b="1" dirty="0">
                <a:solidFill>
                  <a:schemeClr val="accent6"/>
                </a:solidFill>
                <a:ea typeface="Roboto" panose="02000000000000000000" pitchFamily="2" charset="0"/>
              </a:rPr>
              <a:t> </a:t>
            </a:r>
            <a:r>
              <a:rPr lang="en-CA" sz="3200" b="1" dirty="0" err="1">
                <a:solidFill>
                  <a:schemeClr val="accent6"/>
                </a:solidFill>
                <a:ea typeface="Roboto" panose="02000000000000000000" pitchFamily="2" charset="0"/>
              </a:rPr>
              <a:t>supplémentaires</a:t>
            </a:r>
            <a:endParaRPr lang="en-CA" sz="3200" b="1" dirty="0">
              <a:solidFill>
                <a:schemeClr val="accent6"/>
              </a:solidFill>
              <a:ea typeface="Roboto" panose="02000000000000000000" pitchFamily="2" charset="0"/>
            </a:endParaRPr>
          </a:p>
        </p:txBody>
      </p:sp>
      <p:pic>
        <p:nvPicPr>
          <p:cNvPr id="4" name="Picture 3" descr="A green question mark in a circle&#10;&#10;Description automatically generated">
            <a:extLst>
              <a:ext uri="{FF2B5EF4-FFF2-40B4-BE49-F238E27FC236}">
                <a16:creationId xmlns:a16="http://schemas.microsoft.com/office/drawing/2014/main" id="{A57D0033-9EDC-76AE-D8A5-BC1809A59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176" y="2768886"/>
            <a:ext cx="952500" cy="952500"/>
          </a:xfrm>
          <a:prstGeom prst="rect">
            <a:avLst/>
          </a:prstGeom>
        </p:spPr>
      </p:pic>
      <p:sp>
        <p:nvSpPr>
          <p:cNvPr id="2" name="Slide Number Placeholder 5">
            <a:extLst>
              <a:ext uri="{FF2B5EF4-FFF2-40B4-BE49-F238E27FC236}">
                <a16:creationId xmlns:a16="http://schemas.microsoft.com/office/drawing/2014/main" id="{34099A86-E24E-8C09-94D5-D0E78230394D}"/>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spTree>
    <p:extLst>
      <p:ext uri="{BB962C8B-B14F-4D97-AF65-F5344CB8AC3E}">
        <p14:creationId xmlns:p14="http://schemas.microsoft.com/office/powerpoint/2010/main" val="974386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5AF7F-DF0B-0505-258A-F9D8BF929CE4}"/>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Exemple</a:t>
            </a:r>
            <a:endParaRPr lang="en-CA" sz="3200" b="1" dirty="0">
              <a:latin typeface="Meta-Bold"/>
            </a:endParaRPr>
          </a:p>
        </p:txBody>
      </p:sp>
      <p:sp>
        <p:nvSpPr>
          <p:cNvPr id="9" name="TextBox 8">
            <a:extLst>
              <a:ext uri="{FF2B5EF4-FFF2-40B4-BE49-F238E27FC236}">
                <a16:creationId xmlns:a16="http://schemas.microsoft.com/office/drawing/2014/main" id="{712D2563-DF65-8000-27B5-CC4BE0A66AD7}"/>
              </a:ext>
            </a:extLst>
          </p:cNvPr>
          <p:cNvSpPr txBox="1"/>
          <p:nvPr/>
        </p:nvSpPr>
        <p:spPr>
          <a:xfrm>
            <a:off x="1376083" y="1139578"/>
            <a:ext cx="9295836" cy="3505640"/>
          </a:xfrm>
          <a:prstGeom prst="rect">
            <a:avLst/>
          </a:prstGeom>
          <a:noFill/>
        </p:spPr>
        <p:txBody>
          <a:bodyPr wrap="square">
            <a:spAutoFit/>
          </a:bodyPr>
          <a:lstStyle/>
          <a:p>
            <a:r>
              <a:rPr lang="fr-FR" sz="1800" dirty="0"/>
              <a:t>Voici un exemple de voyage d'aventure que nous intégrerons au modèle </a:t>
            </a:r>
            <a:r>
              <a:rPr lang="fr-FR" sz="1800" dirty="0" err="1"/>
              <a:t>Brainstorm</a:t>
            </a:r>
            <a:r>
              <a:rPr lang="fr-FR" sz="1800" dirty="0"/>
              <a:t>, Plan, Journey et </a:t>
            </a:r>
            <a:r>
              <a:rPr lang="fr-FR" sz="1800" dirty="0" err="1"/>
              <a:t>Review</a:t>
            </a:r>
            <a:r>
              <a:rPr lang="fr-FR" sz="1800" dirty="0"/>
              <a:t>.</a:t>
            </a:r>
          </a:p>
          <a:p>
            <a:pPr>
              <a:lnSpc>
                <a:spcPct val="107000"/>
              </a:lnSpc>
              <a:spcAft>
                <a:spcPts val="800"/>
              </a:spcAft>
            </a:pPr>
            <a:br>
              <a:rPr lang="en-US" sz="1800" b="1" kern="100" dirty="0">
                <a:effectLst/>
                <a:latin typeface="Calibri" panose="020F0502020204030204" pitchFamily="34" charset="0"/>
                <a:ea typeface="Calibri" panose="020F0502020204030204" pitchFamily="34" charset="0"/>
              </a:rPr>
            </a:br>
            <a:r>
              <a:rPr lang="fr-FR" sz="1800" b="1" dirty="0"/>
              <a:t>Exemple de voyage d'aventure : </a:t>
            </a:r>
          </a:p>
          <a:p>
            <a:pPr>
              <a:lnSpc>
                <a:spcPct val="107000"/>
              </a:lnSpc>
              <a:spcAft>
                <a:spcPts val="800"/>
              </a:spcAft>
            </a:pPr>
            <a:r>
              <a:rPr lang="fr-FR" sz="1800" dirty="0"/>
              <a:t>Un voyage urbain Québec pour apprendre l'histoire de la région et la façon dont elle a façonné la culture. Il s'agit de parcourir la ville de Québec à pied en explorant des monuments et des sites historiques, en prenant des photos et en apprenant tout au long du parcours. Nous utiliserons les transports en commun et la marche pour découvrir l'histoire et la culture de la ville de Québec et nous camperons dans le gymnase de l'école pour la nuit. À la fin du voyage, une présentation sera faite détaillant ce que nous avons appris sur l'histoire et la culture de la région.</a:t>
            </a:r>
            <a:r>
              <a:rPr lang="en-CA" sz="1800" b="1" kern="100" dirty="0">
                <a:effectLst/>
                <a:latin typeface="Calibri" panose="020F0502020204030204" pitchFamily="34" charset="0"/>
                <a:ea typeface="Calibri" panose="020F0502020204030204" pitchFamily="34" charset="0"/>
              </a:rPr>
              <a:t> </a:t>
            </a:r>
            <a:endParaRPr lang="en-CA" sz="1800" kern="100" dirty="0">
              <a:effectLst/>
              <a:latin typeface="Calibri" panose="020F0502020204030204" pitchFamily="34" charset="0"/>
              <a:ea typeface="Calibri" panose="020F0502020204030204" pitchFamily="34" charset="0"/>
            </a:endParaRPr>
          </a:p>
          <a:p>
            <a:pPr>
              <a:lnSpc>
                <a:spcPct val="107000"/>
              </a:lnSpc>
              <a:spcAft>
                <a:spcPts val="800"/>
              </a:spcAft>
            </a:pPr>
            <a:endParaRPr lang="en-CA" sz="1800" kern="100" dirty="0">
              <a:effectLst/>
              <a:latin typeface="Calibri" panose="020F0502020204030204" pitchFamily="34" charset="0"/>
              <a:ea typeface="Calibri" panose="020F0502020204030204" pitchFamily="34" charset="0"/>
            </a:endParaRPr>
          </a:p>
        </p:txBody>
      </p:sp>
      <p:sp>
        <p:nvSpPr>
          <p:cNvPr id="2" name="Slide Number Placeholder 5">
            <a:extLst>
              <a:ext uri="{FF2B5EF4-FFF2-40B4-BE49-F238E27FC236}">
                <a16:creationId xmlns:a16="http://schemas.microsoft.com/office/drawing/2014/main" id="{4837D48C-51CD-7B9F-5379-EB2695EBC1E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A9D8AF5B-CF8B-6C62-B624-50E34D6FBC5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91647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644707-E7C7-3FC6-6AB4-51F2D1E83A72}"/>
              </a:ext>
            </a:extLst>
          </p:cNvPr>
          <p:cNvSpPr txBox="1"/>
          <p:nvPr/>
        </p:nvSpPr>
        <p:spPr>
          <a:xfrm>
            <a:off x="5678129" y="2979173"/>
            <a:ext cx="914400" cy="369332"/>
          </a:xfrm>
          <a:prstGeom prst="rect">
            <a:avLst/>
          </a:prstGeom>
          <a:noFill/>
        </p:spPr>
        <p:txBody>
          <a:bodyPr wrap="square" rtlCol="0">
            <a:spAutoFit/>
          </a:bodyPr>
          <a:lstStyle/>
          <a:p>
            <a:endParaRPr lang="en-CA"/>
          </a:p>
        </p:txBody>
      </p:sp>
      <p:sp>
        <p:nvSpPr>
          <p:cNvPr id="14" name="TextBox 13">
            <a:extLst>
              <a:ext uri="{FF2B5EF4-FFF2-40B4-BE49-F238E27FC236}">
                <a16:creationId xmlns:a16="http://schemas.microsoft.com/office/drawing/2014/main" id="{815C7EC7-3532-227D-1033-2777A81F994A}"/>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a:latin typeface="Meta-Bold"/>
              </a:rPr>
              <a:t>Vue </a:t>
            </a:r>
            <a:r>
              <a:rPr lang="en-CA" sz="3200" b="1" dirty="0" err="1">
                <a:latin typeface="Meta-Bold"/>
              </a:rPr>
              <a:t>d'ensemble</a:t>
            </a:r>
            <a:r>
              <a:rPr lang="en-CA" sz="3200" b="1" dirty="0">
                <a:latin typeface="Meta-Bold"/>
              </a:rPr>
              <a:t> - Voyage </a:t>
            </a:r>
            <a:r>
              <a:rPr lang="en-CA" sz="3200" b="1" dirty="0" err="1">
                <a:latin typeface="Meta-Bold"/>
              </a:rPr>
              <a:t>d'aventure</a:t>
            </a:r>
            <a:endParaRPr lang="en-CA" sz="3200" b="1" dirty="0">
              <a:latin typeface="Meta-Bold"/>
            </a:endParaRPr>
          </a:p>
        </p:txBody>
      </p:sp>
      <p:sp>
        <p:nvSpPr>
          <p:cNvPr id="3" name="TextBox 2">
            <a:extLst>
              <a:ext uri="{FF2B5EF4-FFF2-40B4-BE49-F238E27FC236}">
                <a16:creationId xmlns:a16="http://schemas.microsoft.com/office/drawing/2014/main" id="{9D8CE46E-F268-2C98-D665-6055AB88FC9C}"/>
              </a:ext>
            </a:extLst>
          </p:cNvPr>
          <p:cNvSpPr txBox="1"/>
          <p:nvPr/>
        </p:nvSpPr>
        <p:spPr>
          <a:xfrm>
            <a:off x="1460131" y="1121044"/>
            <a:ext cx="10386876" cy="774507"/>
          </a:xfrm>
          <a:prstGeom prst="rect">
            <a:avLst/>
          </a:prstGeom>
          <a:noFill/>
        </p:spPr>
        <p:txBody>
          <a:bodyPr wrap="square">
            <a:spAutoFit/>
          </a:bodyPr>
          <a:lstStyle/>
          <a:p>
            <a:pPr>
              <a:lnSpc>
                <a:spcPct val="107000"/>
              </a:lnSpc>
              <a:spcAft>
                <a:spcPts val="800"/>
              </a:spcAft>
            </a:pPr>
            <a:r>
              <a:rPr lang="fr-FR" sz="1800" b="1" dirty="0"/>
              <a:t>L'équipe du voyage d'aventure doit être composée de 4 à 8 jeunes. </a:t>
            </a:r>
            <a:r>
              <a:rPr lang="fr-FR" sz="1800" dirty="0"/>
              <a:t>Le temps minimum requis est le suivant :</a:t>
            </a:r>
            <a:endParaRPr lang="en-US" sz="1800" dirty="0">
              <a:cs typeface="Calibri"/>
            </a:endParaRPr>
          </a:p>
          <a:p>
            <a:pPr>
              <a:lnSpc>
                <a:spcPct val="107000"/>
              </a:lnSpc>
              <a:spcAft>
                <a:spcPts val="800"/>
              </a:spcAft>
            </a:pPr>
            <a:endParaRPr lang="en-CA" sz="1800" kern="100" dirty="0">
              <a:effectLst/>
              <a:latin typeface="Calibri" panose="020F0502020204030204" pitchFamily="34" charset="0"/>
              <a:ea typeface="Calibri" panose="020F0502020204030204" pitchFamily="34" charset="0"/>
            </a:endParaRPr>
          </a:p>
        </p:txBody>
      </p:sp>
      <p:graphicFrame>
        <p:nvGraphicFramePr>
          <p:cNvPr id="12" name="Table 11">
            <a:extLst>
              <a:ext uri="{FF2B5EF4-FFF2-40B4-BE49-F238E27FC236}">
                <a16:creationId xmlns:a16="http://schemas.microsoft.com/office/drawing/2014/main" id="{4B115BA0-265D-AAE7-4D40-4EDF59461D84}"/>
              </a:ext>
            </a:extLst>
          </p:cNvPr>
          <p:cNvGraphicFramePr>
            <a:graphicFrameLocks noGrp="1"/>
          </p:cNvGraphicFramePr>
          <p:nvPr>
            <p:extLst>
              <p:ext uri="{D42A27DB-BD31-4B8C-83A1-F6EECF244321}">
                <p14:modId xmlns:p14="http://schemas.microsoft.com/office/powerpoint/2010/main" val="3321289386"/>
              </p:ext>
            </p:extLst>
          </p:nvPr>
        </p:nvGraphicFramePr>
        <p:xfrm>
          <a:off x="1460131" y="1684724"/>
          <a:ext cx="4717845" cy="2101534"/>
        </p:xfrm>
        <a:graphic>
          <a:graphicData uri="http://schemas.openxmlformats.org/drawingml/2006/table">
            <a:tbl>
              <a:tblPr firstRow="1" bandRow="1">
                <a:tableStyleId>{5C22544A-7EE6-4342-B048-85BDC9FD1C3A}</a:tableStyleId>
              </a:tblPr>
              <a:tblGrid>
                <a:gridCol w="4717845">
                  <a:extLst>
                    <a:ext uri="{9D8B030D-6E8A-4147-A177-3AD203B41FA5}">
                      <a16:colId xmlns:a16="http://schemas.microsoft.com/office/drawing/2014/main" val="2202054023"/>
                    </a:ext>
                  </a:extLst>
                </a:gridCol>
              </a:tblGrid>
              <a:tr h="410687">
                <a:tc>
                  <a:txBody>
                    <a:bodyPr/>
                    <a:lstStyle/>
                    <a:p>
                      <a:pPr lvl="1" algn="ctr"/>
                      <a:r>
                        <a:rPr lang="en-US" sz="1800" b="1" dirty="0">
                          <a:solidFill>
                            <a:schemeClr val="bg1"/>
                          </a:solidFill>
                          <a:ea typeface="Calibri" panose="020F0502020204030204" pitchFamily="34" charset="0"/>
                        </a:rPr>
                        <a:t>Voyage </a:t>
                      </a:r>
                      <a:r>
                        <a:rPr lang="en-US" sz="1800" b="1" dirty="0" err="1">
                          <a:solidFill>
                            <a:schemeClr val="bg1"/>
                          </a:solidFill>
                          <a:ea typeface="Calibri" panose="020F0502020204030204" pitchFamily="34" charset="0"/>
                        </a:rPr>
                        <a:t>préparatoire</a:t>
                      </a:r>
                      <a:r>
                        <a:rPr lang="en-US" sz="1800" b="1" dirty="0">
                          <a:solidFill>
                            <a:schemeClr val="bg1"/>
                          </a:solidFill>
                          <a:ea typeface="Calibri" panose="020F0502020204030204" pitchFamily="34" charset="0"/>
                        </a:rPr>
                        <a:t> :</a:t>
                      </a:r>
                      <a:endParaRPr lang="en-US" sz="1800" b="1" dirty="0">
                        <a:solidFill>
                          <a:schemeClr val="bg1"/>
                        </a:solidFill>
                        <a:effectLst/>
                        <a:ea typeface="Calibri" panose="020F0502020204030204" pitchFamily="34" charset="0"/>
                      </a:endParaRPr>
                    </a:p>
                  </a:txBody>
                  <a:tcPr>
                    <a:solidFill>
                      <a:srgbClr val="00B050"/>
                    </a:solidFill>
                  </a:tcPr>
                </a:tc>
                <a:extLst>
                  <a:ext uri="{0D108BD9-81ED-4DB2-BD59-A6C34878D82A}">
                    <a16:rowId xmlns:a16="http://schemas.microsoft.com/office/drawing/2014/main" val="3843182290"/>
                  </a:ext>
                </a:extLst>
              </a:tr>
              <a:tr h="41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Bronze : 1 jour, 6 heures d'activités utiles</a:t>
                      </a:r>
                      <a:endParaRPr lang="en-CA" sz="1800" kern="1200" dirty="0">
                        <a:solidFill>
                          <a:schemeClr val="dk1"/>
                        </a:solidFill>
                        <a:effectLst/>
                        <a:latin typeface="+mn-lt"/>
                        <a:ea typeface="+mn-ea"/>
                        <a:cs typeface="+mn-cs"/>
                      </a:endParaRPr>
                    </a:p>
                  </a:txBody>
                  <a:tcPr>
                    <a:solidFill>
                      <a:srgbClr val="BA8748"/>
                    </a:solidFill>
                  </a:tcPr>
                </a:tc>
                <a:extLst>
                  <a:ext uri="{0D108BD9-81ED-4DB2-BD59-A6C34878D82A}">
                    <a16:rowId xmlns:a16="http://schemas.microsoft.com/office/drawing/2014/main" val="664864184"/>
                  </a:ext>
                </a:extLst>
              </a:tr>
              <a:tr h="41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Argent : 1 jour, 1 nuit, 7 heures d'activités utiles par jour</a:t>
                      </a:r>
                      <a:endParaRPr lang="en-CA" sz="1800" kern="1200" dirty="0">
                        <a:solidFill>
                          <a:schemeClr val="dk1"/>
                        </a:solidFill>
                        <a:effectLst/>
                        <a:latin typeface="+mn-lt"/>
                        <a:ea typeface="+mn-ea"/>
                        <a:cs typeface="+mn-cs"/>
                      </a:endParaRPr>
                    </a:p>
                  </a:txBody>
                  <a:tcPr>
                    <a:solidFill>
                      <a:srgbClr val="A7A9AC"/>
                    </a:solidFill>
                  </a:tcPr>
                </a:tc>
                <a:extLst>
                  <a:ext uri="{0D108BD9-81ED-4DB2-BD59-A6C34878D82A}">
                    <a16:rowId xmlns:a16="http://schemas.microsoft.com/office/drawing/2014/main" val="1496898649"/>
                  </a:ext>
                </a:extLst>
              </a:tr>
              <a:tr h="410687">
                <a:tc>
                  <a:txBody>
                    <a:bodyPr/>
                    <a:lstStyle/>
                    <a:p>
                      <a:r>
                        <a:rPr lang="fr-FR" dirty="0"/>
                        <a:t>Or : 1 jour, 1 nuit, 8 heures d'activités utiles par jour</a:t>
                      </a:r>
                      <a:endParaRPr lang="en-CA" dirty="0"/>
                    </a:p>
                  </a:txBody>
                  <a:tcPr>
                    <a:solidFill>
                      <a:srgbClr val="B4975A"/>
                    </a:solidFill>
                  </a:tcPr>
                </a:tc>
                <a:extLst>
                  <a:ext uri="{0D108BD9-81ED-4DB2-BD59-A6C34878D82A}">
                    <a16:rowId xmlns:a16="http://schemas.microsoft.com/office/drawing/2014/main" val="149569390"/>
                  </a:ext>
                </a:extLst>
              </a:tr>
            </a:tbl>
          </a:graphicData>
        </a:graphic>
      </p:graphicFrame>
      <p:graphicFrame>
        <p:nvGraphicFramePr>
          <p:cNvPr id="13" name="Table 12">
            <a:extLst>
              <a:ext uri="{FF2B5EF4-FFF2-40B4-BE49-F238E27FC236}">
                <a16:creationId xmlns:a16="http://schemas.microsoft.com/office/drawing/2014/main" id="{1F477BA0-60F9-F3C2-002E-CA30224BBCF8}"/>
              </a:ext>
            </a:extLst>
          </p:cNvPr>
          <p:cNvGraphicFramePr>
            <a:graphicFrameLocks noGrp="1"/>
          </p:cNvGraphicFramePr>
          <p:nvPr>
            <p:extLst>
              <p:ext uri="{D42A27DB-BD31-4B8C-83A1-F6EECF244321}">
                <p14:modId xmlns:p14="http://schemas.microsoft.com/office/powerpoint/2010/main" val="3230126186"/>
              </p:ext>
            </p:extLst>
          </p:nvPr>
        </p:nvGraphicFramePr>
        <p:xfrm>
          <a:off x="6406966" y="1667487"/>
          <a:ext cx="4717845" cy="2330927"/>
        </p:xfrm>
        <a:graphic>
          <a:graphicData uri="http://schemas.openxmlformats.org/drawingml/2006/table">
            <a:tbl>
              <a:tblPr firstRow="1" bandRow="1">
                <a:tableStyleId>{5C22544A-7EE6-4342-B048-85BDC9FD1C3A}</a:tableStyleId>
              </a:tblPr>
              <a:tblGrid>
                <a:gridCol w="4717845">
                  <a:extLst>
                    <a:ext uri="{9D8B030D-6E8A-4147-A177-3AD203B41FA5}">
                      <a16:colId xmlns:a16="http://schemas.microsoft.com/office/drawing/2014/main" val="2202054023"/>
                    </a:ext>
                  </a:extLst>
                </a:gridCol>
              </a:tblGrid>
              <a:tr h="410687">
                <a:tc>
                  <a:txBody>
                    <a:bodyPr/>
                    <a:lstStyle/>
                    <a:p>
                      <a:pPr algn="ctr"/>
                      <a:r>
                        <a:rPr lang="en-US" sz="1800" b="1" kern="1200" dirty="0">
                          <a:solidFill>
                            <a:schemeClr val="lt1"/>
                          </a:solidFill>
                          <a:effectLst/>
                          <a:latin typeface="+mn-lt"/>
                          <a:ea typeface="+mn-ea"/>
                          <a:cs typeface="+mn-cs"/>
                        </a:rPr>
                        <a:t>Voyage de qualification :</a:t>
                      </a:r>
                      <a:endParaRPr lang="en-CA" sz="1800" b="1" kern="1200" dirty="0">
                        <a:solidFill>
                          <a:schemeClr val="lt1"/>
                        </a:solidFill>
                        <a:effectLst/>
                        <a:latin typeface="+mn-lt"/>
                        <a:ea typeface="+mn-ea"/>
                        <a:cs typeface="+mn-cs"/>
                      </a:endParaRPr>
                    </a:p>
                  </a:txBody>
                  <a:tcPr>
                    <a:solidFill>
                      <a:srgbClr val="00B050"/>
                    </a:solidFill>
                  </a:tcPr>
                </a:tc>
                <a:extLst>
                  <a:ext uri="{0D108BD9-81ED-4DB2-BD59-A6C34878D82A}">
                    <a16:rowId xmlns:a16="http://schemas.microsoft.com/office/drawing/2014/main" val="3843182290"/>
                  </a:ext>
                </a:extLst>
              </a:tr>
              <a:tr h="410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Bronze : 2 jours, 1 nuit, 6 heures d'activités utiles par jour.</a:t>
                      </a:r>
                      <a:endParaRPr lang="en-CA" sz="1800" kern="1200" dirty="0">
                        <a:solidFill>
                          <a:schemeClr val="dk1"/>
                        </a:solidFill>
                        <a:effectLst/>
                        <a:latin typeface="+mn-lt"/>
                        <a:ea typeface="+mn-ea"/>
                        <a:cs typeface="+mn-cs"/>
                      </a:endParaRPr>
                    </a:p>
                  </a:txBody>
                  <a:tcPr>
                    <a:solidFill>
                      <a:srgbClr val="BA8748"/>
                    </a:solidFill>
                  </a:tcPr>
                </a:tc>
                <a:extLst>
                  <a:ext uri="{0D108BD9-81ED-4DB2-BD59-A6C34878D82A}">
                    <a16:rowId xmlns:a16="http://schemas.microsoft.com/office/drawing/2014/main" val="664864184"/>
                  </a:ext>
                </a:extLst>
              </a:tr>
              <a:tr h="410687">
                <a:tc>
                  <a:txBody>
                    <a:bodyPr/>
                    <a:lstStyle/>
                    <a:p>
                      <a:r>
                        <a:rPr lang="fr-FR" sz="1800" kern="1200" dirty="0">
                          <a:solidFill>
                            <a:schemeClr val="dk1"/>
                          </a:solidFill>
                          <a:effectLst/>
                          <a:latin typeface="+mn-lt"/>
                          <a:ea typeface="+mn-ea"/>
                          <a:cs typeface="+mn-cs"/>
                        </a:rPr>
                        <a:t>Argent : 3 jours, 2 nuits, 7 heures d'activités utiles par jour.</a:t>
                      </a:r>
                      <a:endParaRPr lang="en-CA" sz="1800" kern="1200" dirty="0">
                        <a:solidFill>
                          <a:schemeClr val="dk1"/>
                        </a:solidFill>
                        <a:effectLst/>
                        <a:latin typeface="+mn-lt"/>
                        <a:ea typeface="+mn-ea"/>
                        <a:cs typeface="+mn-cs"/>
                      </a:endParaRPr>
                    </a:p>
                  </a:txBody>
                  <a:tcPr>
                    <a:solidFill>
                      <a:srgbClr val="A7A9AC"/>
                    </a:solidFill>
                  </a:tcPr>
                </a:tc>
                <a:extLst>
                  <a:ext uri="{0D108BD9-81ED-4DB2-BD59-A6C34878D82A}">
                    <a16:rowId xmlns:a16="http://schemas.microsoft.com/office/drawing/2014/main" val="1496898649"/>
                  </a:ext>
                </a:extLst>
              </a:tr>
              <a:tr h="410687">
                <a:tc>
                  <a:txBody>
                    <a:bodyPr/>
                    <a:lstStyle/>
                    <a:p>
                      <a:r>
                        <a:rPr lang="fr-FR" sz="1800" kern="1200" dirty="0">
                          <a:solidFill>
                            <a:schemeClr val="dk1"/>
                          </a:solidFill>
                          <a:effectLst/>
                          <a:latin typeface="+mn-lt"/>
                          <a:ea typeface="+mn-ea"/>
                          <a:cs typeface="+mn-cs"/>
                        </a:rPr>
                        <a:t>Or : 4 jours, 3 nuits, 8 heures d'activités utiles par jour.</a:t>
                      </a:r>
                      <a:endParaRPr lang="en-CA" sz="1800" kern="1200" dirty="0">
                        <a:solidFill>
                          <a:schemeClr val="dk1"/>
                        </a:solidFill>
                        <a:effectLst/>
                        <a:latin typeface="+mn-lt"/>
                        <a:ea typeface="+mn-ea"/>
                        <a:cs typeface="+mn-cs"/>
                      </a:endParaRPr>
                    </a:p>
                  </a:txBody>
                  <a:tcPr>
                    <a:solidFill>
                      <a:srgbClr val="B4975A"/>
                    </a:solidFill>
                  </a:tcPr>
                </a:tc>
                <a:extLst>
                  <a:ext uri="{0D108BD9-81ED-4DB2-BD59-A6C34878D82A}">
                    <a16:rowId xmlns:a16="http://schemas.microsoft.com/office/drawing/2014/main" val="149569390"/>
                  </a:ext>
                </a:extLst>
              </a:tr>
            </a:tbl>
          </a:graphicData>
        </a:graphic>
      </p:graphicFrame>
      <p:sp>
        <p:nvSpPr>
          <p:cNvPr id="16" name="TextBox 15">
            <a:extLst>
              <a:ext uri="{FF2B5EF4-FFF2-40B4-BE49-F238E27FC236}">
                <a16:creationId xmlns:a16="http://schemas.microsoft.com/office/drawing/2014/main" id="{67F4A97C-54B4-01DC-86B7-083F7E8FA855}"/>
              </a:ext>
            </a:extLst>
          </p:cNvPr>
          <p:cNvSpPr txBox="1"/>
          <p:nvPr/>
        </p:nvSpPr>
        <p:spPr>
          <a:xfrm>
            <a:off x="1460131" y="4169305"/>
            <a:ext cx="9893670" cy="671915"/>
          </a:xfrm>
          <a:prstGeom prst="rect">
            <a:avLst/>
          </a:prstGeom>
          <a:noFill/>
        </p:spPr>
        <p:txBody>
          <a:bodyPr wrap="square">
            <a:spAutoFit/>
          </a:bodyPr>
          <a:lstStyle/>
          <a:p>
            <a:pPr>
              <a:lnSpc>
                <a:spcPct val="107000"/>
              </a:lnSpc>
              <a:spcAft>
                <a:spcPts val="800"/>
              </a:spcAft>
            </a:pPr>
            <a:r>
              <a:rPr lang="fr-FR" sz="1800" b="1" i="1" kern="100" dirty="0">
                <a:effectLst/>
                <a:latin typeface="Calibri" panose="020F0502020204030204" pitchFamily="34" charset="0"/>
                <a:ea typeface="Calibri" panose="020F0502020204030204" pitchFamily="34" charset="0"/>
              </a:rPr>
              <a:t>*L'activité utile correspond au temps passé à voyager et à travailler pour atteindre l'objectif de l'équipe ; elle n'inclut pas le temps de loisir et de sommeil.</a:t>
            </a:r>
            <a:endParaRPr lang="en-CA" sz="1800" kern="100" dirty="0">
              <a:effectLst/>
              <a:latin typeface="Calibri" panose="020F0502020204030204" pitchFamily="34" charset="0"/>
              <a:ea typeface="Calibri" panose="020F0502020204030204" pitchFamily="34" charset="0"/>
            </a:endParaRPr>
          </a:p>
        </p:txBody>
      </p:sp>
      <p:sp>
        <p:nvSpPr>
          <p:cNvPr id="2" name="Slide Number Placeholder 5">
            <a:extLst>
              <a:ext uri="{FF2B5EF4-FFF2-40B4-BE49-F238E27FC236}">
                <a16:creationId xmlns:a16="http://schemas.microsoft.com/office/drawing/2014/main" id="{81C99E07-5469-C20E-FF12-42CFCF6086F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AA38DBED-666E-3A41-FF9A-3A8D970243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63170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5490B-7329-9832-DC36-5F4699EBBF5F}"/>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Exemple</a:t>
            </a:r>
            <a:endParaRPr lang="en-CA" sz="3200" b="1" dirty="0">
              <a:latin typeface="Meta-Bold"/>
            </a:endParaRPr>
          </a:p>
        </p:txBody>
      </p:sp>
      <p:graphicFrame>
        <p:nvGraphicFramePr>
          <p:cNvPr id="12" name="Table 11">
            <a:extLst>
              <a:ext uri="{FF2B5EF4-FFF2-40B4-BE49-F238E27FC236}">
                <a16:creationId xmlns:a16="http://schemas.microsoft.com/office/drawing/2014/main" id="{53C5999A-3850-1191-02CD-22CD1D7AC6D3}"/>
              </a:ext>
            </a:extLst>
          </p:cNvPr>
          <p:cNvGraphicFramePr>
            <a:graphicFrameLocks noGrp="1"/>
          </p:cNvGraphicFramePr>
          <p:nvPr>
            <p:extLst>
              <p:ext uri="{D42A27DB-BD31-4B8C-83A1-F6EECF244321}">
                <p14:modId xmlns:p14="http://schemas.microsoft.com/office/powerpoint/2010/main" val="1472568274"/>
              </p:ext>
            </p:extLst>
          </p:nvPr>
        </p:nvGraphicFramePr>
        <p:xfrm>
          <a:off x="1376083" y="1019523"/>
          <a:ext cx="5191865" cy="462280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err="1">
                          <a:ln>
                            <a:noFill/>
                          </a:ln>
                          <a:solidFill>
                            <a:schemeClr val="bg1"/>
                          </a:solidFill>
                          <a:effectLst/>
                          <a:uLnTx/>
                          <a:uFillTx/>
                          <a:latin typeface="+mn-lt"/>
                          <a:ea typeface="+mn-ea"/>
                          <a:cs typeface="+mn-cs"/>
                        </a:rPr>
                        <a:t>Remue-méninges</a:t>
                      </a:r>
                      <a:endParaRPr lang="en-CA" sz="1800"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600" b="1" dirty="0"/>
                        <a:t>Remue-méninges sur les idées voyage d'aventure → </a:t>
                      </a:r>
                      <a:r>
                        <a:rPr lang="fr-FR" sz="1600" dirty="0"/>
                        <a:t>Un parcours pédestre.</a:t>
                      </a: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600" b="1" dirty="0"/>
                        <a:t>Choisissez votre voyage d'aventure →</a:t>
                      </a:r>
                      <a:r>
                        <a:rPr lang="fr-FR" sz="1600" dirty="0"/>
                        <a:t> un voyage d'aventure urbaine au Québec qui apprend l'histoire de la région.</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600" b="1" dirty="0"/>
                        <a:t>Qui est présent ?</a:t>
                      </a:r>
                      <a:r>
                        <a:rPr lang="fr-FR" sz="1600" dirty="0"/>
                        <a:t> 4 participants, 1 superviseur du voyage d'aventure.</a:t>
                      </a: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600" b="1" dirty="0"/>
                        <a:t>Lieu → </a:t>
                      </a:r>
                      <a:r>
                        <a:rPr lang="fr-FR" sz="1600" dirty="0"/>
                        <a:t>Québec.</a:t>
                      </a:r>
                    </a:p>
                  </a:txBody>
                  <a:tcPr>
                    <a:solidFill>
                      <a:schemeClr val="accent6">
                        <a:lumMod val="40000"/>
                        <a:lumOff val="60000"/>
                      </a:schemeClr>
                    </a:solidFill>
                  </a:tcPr>
                </a:tc>
                <a:extLst>
                  <a:ext uri="{0D108BD9-81ED-4DB2-BD59-A6C34878D82A}">
                    <a16:rowId xmlns:a16="http://schemas.microsoft.com/office/drawing/2014/main" val="3285632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600" b="1" dirty="0"/>
                        <a:t>Durée →</a:t>
                      </a:r>
                      <a:r>
                        <a:rPr lang="fr-FR" sz="1600" dirty="0"/>
                        <a:t> 2 jours, 1 nuit, 6 heures d'activités utiles par jour.</a:t>
                      </a:r>
                    </a:p>
                  </a:txBody>
                  <a:tcPr>
                    <a:solidFill>
                      <a:schemeClr val="accent6">
                        <a:lumMod val="20000"/>
                        <a:lumOff val="80000"/>
                      </a:schemeClr>
                    </a:solidFill>
                  </a:tcPr>
                </a:tc>
                <a:extLst>
                  <a:ext uri="{0D108BD9-81ED-4DB2-BD59-A6C34878D82A}">
                    <a16:rowId xmlns:a16="http://schemas.microsoft.com/office/drawing/2014/main" val="2703251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600" b="1" dirty="0"/>
                        <a:t>Mode de déplacement → </a:t>
                      </a:r>
                      <a:r>
                        <a:rPr lang="fr-FR" sz="1600" dirty="0"/>
                        <a:t>marche.</a:t>
                      </a:r>
                    </a:p>
                  </a:txBody>
                  <a:tcPr>
                    <a:solidFill>
                      <a:schemeClr val="accent6">
                        <a:lumMod val="40000"/>
                        <a:lumOff val="60000"/>
                      </a:schemeClr>
                    </a:solidFill>
                  </a:tcPr>
                </a:tc>
                <a:extLst>
                  <a:ext uri="{0D108BD9-81ED-4DB2-BD59-A6C34878D82A}">
                    <a16:rowId xmlns:a16="http://schemas.microsoft.com/office/drawing/2014/main" val="2373154482"/>
                  </a:ext>
                </a:extLst>
              </a:tr>
              <a:tr h="18542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600" b="1" dirty="0"/>
                        <a:t>Évaluer si le voyage d'aventure est faisable et réaliste → </a:t>
                      </a:r>
                      <a:r>
                        <a:rPr lang="fr-FR" sz="1600" dirty="0"/>
                        <a:t>Y a-t-il suffisamment de points d'intérêt dans la ville de Québec à proximité ? Pouvez-vous marcher de façon réaliste pour vous rendre à chacun d'entre eux et en revenir ?</a:t>
                      </a:r>
                    </a:p>
                  </a:txBody>
                  <a:tcPr>
                    <a:solidFill>
                      <a:schemeClr val="accent6">
                        <a:lumMod val="20000"/>
                        <a:lumOff val="80000"/>
                      </a:schemeClr>
                    </a:solidFill>
                  </a:tcPr>
                </a:tc>
                <a:extLst>
                  <a:ext uri="{0D108BD9-81ED-4DB2-BD59-A6C34878D82A}">
                    <a16:rowId xmlns:a16="http://schemas.microsoft.com/office/drawing/2014/main" val="2423656297"/>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Votre chef de groupe a-t-il donné son accord ? → </a:t>
                      </a:r>
                      <a:r>
                        <a:rPr lang="fr-FR" sz="1600" dirty="0"/>
                        <a:t>Oui.</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accent6">
                        <a:lumMod val="40000"/>
                        <a:lumOff val="60000"/>
                      </a:schemeClr>
                    </a:solidFill>
                  </a:tcPr>
                </a:tc>
                <a:extLst>
                  <a:ext uri="{0D108BD9-81ED-4DB2-BD59-A6C34878D82A}">
                    <a16:rowId xmlns:a16="http://schemas.microsoft.com/office/drawing/2014/main" val="1915099417"/>
                  </a:ext>
                </a:extLst>
              </a:tr>
            </a:tbl>
          </a:graphicData>
        </a:graphic>
      </p:graphicFrame>
      <p:graphicFrame>
        <p:nvGraphicFramePr>
          <p:cNvPr id="13" name="Table 12">
            <a:extLst>
              <a:ext uri="{FF2B5EF4-FFF2-40B4-BE49-F238E27FC236}">
                <a16:creationId xmlns:a16="http://schemas.microsoft.com/office/drawing/2014/main" id="{2788A895-7155-19C8-31E5-5A2D68A14654}"/>
              </a:ext>
            </a:extLst>
          </p:cNvPr>
          <p:cNvGraphicFramePr>
            <a:graphicFrameLocks noGrp="1"/>
          </p:cNvGraphicFramePr>
          <p:nvPr>
            <p:extLst>
              <p:ext uri="{D42A27DB-BD31-4B8C-83A1-F6EECF244321}">
                <p14:modId xmlns:p14="http://schemas.microsoft.com/office/powerpoint/2010/main" val="1369792256"/>
              </p:ext>
            </p:extLst>
          </p:nvPr>
        </p:nvGraphicFramePr>
        <p:xfrm>
          <a:off x="6646173" y="1019523"/>
          <a:ext cx="5191865" cy="425196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Planifier</a:t>
                      </a:r>
                      <a:endParaRPr lang="en-CA" sz="1800"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Rechercher </a:t>
                      </a:r>
                      <a:r>
                        <a:rPr kumimoji="0" lang="fr-FR" sz="1600" b="0" i="0" u="none" strike="noStrike" kern="1200" cap="none" spc="0" normalizeH="0" baseline="0" noProof="0" dirty="0">
                          <a:ln>
                            <a:noFill/>
                          </a:ln>
                          <a:solidFill>
                            <a:prstClr val="black"/>
                          </a:solidFill>
                          <a:effectLst/>
                          <a:uLnTx/>
                          <a:uFillTx/>
                          <a:latin typeface="+mn-lt"/>
                          <a:ea typeface="+mn-ea"/>
                          <a:cs typeface="+mn-cs"/>
                        </a:rPr>
                        <a:t>des points de repère historiques et des attractions culturelles dans la ville de Québec.</a:t>
                      </a: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Créer un plan et un itinéraire détaillés</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Examiner la gestion des risques et les procédures d'urgence.</a:t>
                      </a: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Planifier le mode de transport → </a:t>
                      </a:r>
                      <a:r>
                        <a:rPr kumimoji="0" lang="fr-FR" sz="1600" b="0" i="0" u="none" strike="noStrike" kern="1200" cap="none" spc="0" normalizeH="0" baseline="0" noProof="0" dirty="0">
                          <a:ln>
                            <a:noFill/>
                          </a:ln>
                          <a:solidFill>
                            <a:prstClr val="black"/>
                          </a:solidFill>
                          <a:effectLst/>
                          <a:uLnTx/>
                          <a:uFillTx/>
                          <a:latin typeface="+mn-lt"/>
                          <a:ea typeface="+mn-ea"/>
                          <a:cs typeface="+mn-cs"/>
                        </a:rPr>
                        <a:t>Transport en commun et marche.</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85632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Rassembler le matériel nécessaire → </a:t>
                      </a:r>
                      <a:r>
                        <a:rPr kumimoji="0" lang="fr-FR" sz="1600" b="0" i="0" u="none" strike="noStrike" kern="1200" cap="none" spc="0" normalizeH="0" baseline="0" noProof="0" dirty="0">
                          <a:ln>
                            <a:noFill/>
                          </a:ln>
                          <a:solidFill>
                            <a:prstClr val="black"/>
                          </a:solidFill>
                          <a:effectLst/>
                          <a:uLnTx/>
                          <a:uFillTx/>
                          <a:latin typeface="+mn-lt"/>
                          <a:ea typeface="+mn-ea"/>
                          <a:cs typeface="+mn-cs"/>
                        </a:rPr>
                        <a:t>Nourriture, eau, matelas, sacs de couchage, équipement personnel, etc.</a:t>
                      </a:r>
                    </a:p>
                  </a:txBody>
                  <a:tcPr>
                    <a:solidFill>
                      <a:schemeClr val="accent6">
                        <a:lumMod val="20000"/>
                        <a:lumOff val="80000"/>
                      </a:schemeClr>
                    </a:solidFill>
                  </a:tcPr>
                </a:tc>
                <a:extLst>
                  <a:ext uri="{0D108BD9-81ED-4DB2-BD59-A6C34878D82A}">
                    <a16:rowId xmlns:a16="http://schemas.microsoft.com/office/drawing/2014/main" val="2703251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Décider des méthodes de collecte d'informations → </a:t>
                      </a:r>
                      <a:r>
                        <a:rPr kumimoji="0" lang="fr-FR" sz="1600" b="0" i="0" u="none" strike="noStrike" kern="1200" cap="none" spc="0" normalizeH="0" baseline="0" noProof="0" dirty="0">
                          <a:ln>
                            <a:noFill/>
                          </a:ln>
                          <a:solidFill>
                            <a:prstClr val="black"/>
                          </a:solidFill>
                          <a:effectLst/>
                          <a:uLnTx/>
                          <a:uFillTx/>
                          <a:latin typeface="+mn-lt"/>
                          <a:ea typeface="+mn-ea"/>
                          <a:cs typeface="+mn-cs"/>
                        </a:rPr>
                        <a:t>Notes, photos, enregistrement audio et vidéo.</a:t>
                      </a:r>
                    </a:p>
                  </a:txBody>
                  <a:tcPr>
                    <a:solidFill>
                      <a:schemeClr val="accent6">
                        <a:lumMod val="40000"/>
                        <a:lumOff val="60000"/>
                      </a:schemeClr>
                    </a:solidFill>
                  </a:tcPr>
                </a:tc>
                <a:extLst>
                  <a:ext uri="{0D108BD9-81ED-4DB2-BD59-A6C34878D82A}">
                    <a16:rowId xmlns:a16="http://schemas.microsoft.com/office/drawing/2014/main" val="23731544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Créer un objectif d'équipe → </a:t>
                      </a:r>
                      <a:r>
                        <a:rPr kumimoji="0" lang="fr-FR" sz="1600" b="0" i="0" u="none" strike="noStrike" kern="1200" cap="none" spc="0" normalizeH="0" baseline="0" noProof="0" dirty="0">
                          <a:ln>
                            <a:noFill/>
                          </a:ln>
                          <a:solidFill>
                            <a:prstClr val="black"/>
                          </a:solidFill>
                          <a:effectLst/>
                          <a:uLnTx/>
                          <a:uFillTx/>
                          <a:latin typeface="+mn-lt"/>
                          <a:ea typeface="+mn-ea"/>
                          <a:cs typeface="+mn-cs"/>
                        </a:rPr>
                        <a:t>Explorer le patrimoine historique et culturel de la ville de Québec et préparer une présentation pour ses camarades de classe</a:t>
                      </a:r>
                      <a:r>
                        <a:rPr kumimoji="0" lang="fr-FR" sz="1600" b="1" i="0" u="none" strike="noStrike" kern="1200" cap="none" spc="0" normalizeH="0" baseline="0" noProof="0" dirty="0">
                          <a:ln>
                            <a:noFill/>
                          </a:ln>
                          <a:solidFill>
                            <a:prstClr val="black"/>
                          </a:solidFill>
                          <a:effectLst/>
                          <a:uLnTx/>
                          <a:uFillTx/>
                          <a:latin typeface="+mn-lt"/>
                          <a:ea typeface="+mn-ea"/>
                          <a:cs typeface="+mn-cs"/>
                        </a:rPr>
                        <a:t>.</a:t>
                      </a:r>
                      <a:endParaRPr lang="en-CA" sz="1600" dirty="0"/>
                    </a:p>
                  </a:txBody>
                  <a:tcPr>
                    <a:solidFill>
                      <a:schemeClr val="accent6">
                        <a:lumMod val="20000"/>
                        <a:lumOff val="80000"/>
                      </a:schemeClr>
                    </a:solidFill>
                  </a:tcPr>
                </a:tc>
                <a:extLst>
                  <a:ext uri="{0D108BD9-81ED-4DB2-BD59-A6C34878D82A}">
                    <a16:rowId xmlns:a16="http://schemas.microsoft.com/office/drawing/2014/main" val="2423656297"/>
                  </a:ext>
                </a:extLst>
              </a:tr>
            </a:tbl>
          </a:graphicData>
        </a:graphic>
      </p:graphicFrame>
      <p:sp>
        <p:nvSpPr>
          <p:cNvPr id="2" name="Slide Number Placeholder 5">
            <a:extLst>
              <a:ext uri="{FF2B5EF4-FFF2-40B4-BE49-F238E27FC236}">
                <a16:creationId xmlns:a16="http://schemas.microsoft.com/office/drawing/2014/main" id="{03D07F49-5741-380B-1BDA-A8B857FDE66C}"/>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3410E3CA-3E23-F41F-B008-910513E874B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606807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5490B-7329-9832-DC36-5F4699EBBF5F}"/>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Exemple</a:t>
            </a:r>
            <a:endParaRPr lang="en-CA" sz="3200" b="1" dirty="0">
              <a:latin typeface="Meta-Bold"/>
            </a:endParaRPr>
          </a:p>
        </p:txBody>
      </p:sp>
      <p:graphicFrame>
        <p:nvGraphicFramePr>
          <p:cNvPr id="12" name="Table 11">
            <a:extLst>
              <a:ext uri="{FF2B5EF4-FFF2-40B4-BE49-F238E27FC236}">
                <a16:creationId xmlns:a16="http://schemas.microsoft.com/office/drawing/2014/main" id="{53C5999A-3850-1191-02CD-22CD1D7AC6D3}"/>
              </a:ext>
            </a:extLst>
          </p:cNvPr>
          <p:cNvGraphicFramePr>
            <a:graphicFrameLocks noGrp="1"/>
          </p:cNvGraphicFramePr>
          <p:nvPr>
            <p:extLst>
              <p:ext uri="{D42A27DB-BD31-4B8C-83A1-F6EECF244321}">
                <p14:modId xmlns:p14="http://schemas.microsoft.com/office/powerpoint/2010/main" val="568191034"/>
              </p:ext>
            </p:extLst>
          </p:nvPr>
        </p:nvGraphicFramePr>
        <p:xfrm>
          <a:off x="1376083" y="1019523"/>
          <a:ext cx="5191865" cy="247904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algn="ctr"/>
                      <a:r>
                        <a:rPr lang="en-US" dirty="0">
                          <a:solidFill>
                            <a:schemeClr val="bg1"/>
                          </a:solidFill>
                        </a:rPr>
                        <a:t>Voyage</a:t>
                      </a:r>
                      <a:endParaRPr lang="en-CA"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fr-FR" sz="1600" b="0" i="0" u="none" strike="noStrike" kern="1200" cap="none" spc="0" normalizeH="0" baseline="0" noProof="0" dirty="0">
                          <a:ln>
                            <a:noFill/>
                          </a:ln>
                          <a:solidFill>
                            <a:prstClr val="black"/>
                          </a:solidFill>
                          <a:effectLst/>
                          <a:uLnTx/>
                          <a:uFillTx/>
                          <a:latin typeface="+mn-lt"/>
                          <a:ea typeface="+mn-ea"/>
                          <a:cs typeface="+mn-cs"/>
                        </a:rPr>
                        <a:t>Effectuer </a:t>
                      </a:r>
                      <a:r>
                        <a:rPr lang="fr-FR" sz="1600" b="0" i="0" u="none" strike="noStrike" kern="1200" cap="none" spc="0" normalizeH="0" baseline="0" noProof="0" dirty="0">
                          <a:ln>
                            <a:noFill/>
                          </a:ln>
                          <a:solidFill>
                            <a:prstClr val="black"/>
                          </a:solidFill>
                          <a:effectLst/>
                          <a:uLnTx/>
                          <a:uFillTx/>
                          <a:latin typeface="+mn-lt"/>
                          <a:ea typeface="+mn-ea"/>
                          <a:cs typeface="+mn-cs"/>
                        </a:rPr>
                        <a:t>le voyage d'aventure</a:t>
                      </a:r>
                      <a:r>
                        <a:rPr kumimoji="0" lang="fr-FR" sz="1600" b="0" i="0" u="none" strike="noStrike" kern="1200" cap="none" spc="0" normalizeH="0" baseline="0" noProof="0" dirty="0">
                          <a:ln>
                            <a:noFill/>
                          </a:ln>
                          <a:solidFill>
                            <a:prstClr val="black"/>
                          </a:solidFill>
                          <a:effectLst/>
                          <a:uLnTx/>
                          <a:uFillTx/>
                          <a:latin typeface="+mn-lt"/>
                          <a:ea typeface="+mn-ea"/>
                          <a:cs typeface="+mn-cs"/>
                        </a:rPr>
                        <a:t> prévue.</a:t>
                      </a: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Suivez votre plan pour visiter les sites historiques (Vieux-Québec et Place Royale).</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Prenez des notes, des photos et des enregistrements audio/vidéo au cours de vos explorations.</a:t>
                      </a: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Recueillez des informations sur l'importance historique de chaque site et sur les influences culturelles.</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85632639"/>
                  </a:ext>
                </a:extLst>
              </a:tr>
            </a:tbl>
          </a:graphicData>
        </a:graphic>
      </p:graphicFrame>
      <p:graphicFrame>
        <p:nvGraphicFramePr>
          <p:cNvPr id="13" name="Table 12">
            <a:extLst>
              <a:ext uri="{FF2B5EF4-FFF2-40B4-BE49-F238E27FC236}">
                <a16:creationId xmlns:a16="http://schemas.microsoft.com/office/drawing/2014/main" id="{2788A895-7155-19C8-31E5-5A2D68A14654}"/>
              </a:ext>
            </a:extLst>
          </p:cNvPr>
          <p:cNvGraphicFramePr>
            <a:graphicFrameLocks noGrp="1"/>
          </p:cNvGraphicFramePr>
          <p:nvPr>
            <p:extLst>
              <p:ext uri="{D42A27DB-BD31-4B8C-83A1-F6EECF244321}">
                <p14:modId xmlns:p14="http://schemas.microsoft.com/office/powerpoint/2010/main" val="740639971"/>
              </p:ext>
            </p:extLst>
          </p:nvPr>
        </p:nvGraphicFramePr>
        <p:xfrm>
          <a:off x="6646173" y="1019523"/>
          <a:ext cx="5191865" cy="3093720"/>
        </p:xfrm>
        <a:graphic>
          <a:graphicData uri="http://schemas.openxmlformats.org/drawingml/2006/table">
            <a:tbl>
              <a:tblPr firstRow="1" bandRow="1">
                <a:tableStyleId>{5C22544A-7EE6-4342-B048-85BDC9FD1C3A}</a:tableStyleId>
              </a:tblPr>
              <a:tblGrid>
                <a:gridCol w="5191865">
                  <a:extLst>
                    <a:ext uri="{9D8B030D-6E8A-4147-A177-3AD203B41FA5}">
                      <a16:colId xmlns:a16="http://schemas.microsoft.com/office/drawing/2014/main" val="197519603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err="1">
                          <a:solidFill>
                            <a:schemeClr val="bg1"/>
                          </a:solidFill>
                        </a:rPr>
                        <a:t>Rétroaction</a:t>
                      </a:r>
                      <a:endParaRPr lang="en-CA" dirty="0">
                        <a:solidFill>
                          <a:schemeClr val="bg1"/>
                        </a:solidFill>
                      </a:endParaRPr>
                    </a:p>
                  </a:txBody>
                  <a:tcPr>
                    <a:solidFill>
                      <a:srgbClr val="00B050"/>
                    </a:solidFill>
                  </a:tcPr>
                </a:tc>
                <a:extLst>
                  <a:ext uri="{0D108BD9-81ED-4DB2-BD59-A6C34878D82A}">
                    <a16:rowId xmlns:a16="http://schemas.microsoft.com/office/drawing/2014/main" val="275736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prstClr val="black"/>
                          </a:solidFill>
                          <a:effectLst/>
                          <a:uLnTx/>
                          <a:uFillTx/>
                          <a:latin typeface="+mn-lt"/>
                          <a:ea typeface="+mn-ea"/>
                          <a:cs typeface="+mn-cs"/>
                        </a:rPr>
                        <a:t>Organisez les informations que vous avez recueillies au cours de votre voyage → </a:t>
                      </a:r>
                      <a:r>
                        <a:rPr kumimoji="0" lang="fr-FR" sz="1600" b="0" i="0" u="none" strike="noStrike" kern="1200" cap="none" spc="0" normalizeH="0" baseline="0" noProof="0" dirty="0">
                          <a:ln>
                            <a:noFill/>
                          </a:ln>
                          <a:solidFill>
                            <a:prstClr val="black"/>
                          </a:solidFill>
                          <a:effectLst/>
                          <a:uLnTx/>
                          <a:uFillTx/>
                          <a:latin typeface="+mn-lt"/>
                          <a:ea typeface="+mn-ea"/>
                          <a:cs typeface="+mn-cs"/>
                        </a:rPr>
                        <a:t>Ce que votre équipe a appris sur l'histoire et la culture de la région.</a:t>
                      </a:r>
                    </a:p>
                  </a:txBody>
                  <a:tcPr>
                    <a:solidFill>
                      <a:schemeClr val="accent6">
                        <a:lumMod val="20000"/>
                        <a:lumOff val="80000"/>
                      </a:schemeClr>
                    </a:solidFill>
                  </a:tcPr>
                </a:tc>
                <a:extLst>
                  <a:ext uri="{0D108BD9-81ED-4DB2-BD59-A6C34878D82A}">
                    <a16:rowId xmlns:a16="http://schemas.microsoft.com/office/drawing/2014/main" val="2113273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Identifiez les éléments historiques et culturels qui ont façonné la ville de Québec.</a:t>
                      </a:r>
                    </a:p>
                  </a:txBody>
                  <a:tcPr>
                    <a:solidFill>
                      <a:schemeClr val="accent6">
                        <a:lumMod val="40000"/>
                        <a:lumOff val="60000"/>
                      </a:schemeClr>
                    </a:solidFill>
                  </a:tcPr>
                </a:tc>
                <a:extLst>
                  <a:ext uri="{0D108BD9-81ED-4DB2-BD59-A6C34878D82A}">
                    <a16:rowId xmlns:a16="http://schemas.microsoft.com/office/drawing/2014/main" val="2039747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Créez votre présentation.</a:t>
                      </a:r>
                    </a:p>
                  </a:txBody>
                  <a:tcPr>
                    <a:solidFill>
                      <a:schemeClr val="accent6">
                        <a:lumMod val="20000"/>
                        <a:lumOff val="80000"/>
                      </a:schemeClr>
                    </a:solidFill>
                  </a:tcPr>
                </a:tc>
                <a:extLst>
                  <a:ext uri="{0D108BD9-81ED-4DB2-BD59-A6C34878D82A}">
                    <a16:rowId xmlns:a16="http://schemas.microsoft.com/office/drawing/2014/main" val="26234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Réfléchissez à votre voyage et à ce que vous avez appris.</a:t>
                      </a:r>
                    </a:p>
                  </a:txBody>
                  <a:tcPr>
                    <a:solidFill>
                      <a:schemeClr val="accent6">
                        <a:lumMod val="40000"/>
                        <a:lumOff val="60000"/>
                      </a:schemeClr>
                    </a:solidFill>
                  </a:tcPr>
                </a:tc>
                <a:extLst>
                  <a:ext uri="{0D108BD9-81ED-4DB2-BD59-A6C34878D82A}">
                    <a16:rowId xmlns:a16="http://schemas.microsoft.com/office/drawing/2014/main" val="3285632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Remplissez le rapport de compte rendu de groupe et téléchargez-le dans le CVP.</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703251160"/>
                  </a:ext>
                </a:extLst>
              </a:tr>
            </a:tbl>
          </a:graphicData>
        </a:graphic>
      </p:graphicFrame>
      <p:sp>
        <p:nvSpPr>
          <p:cNvPr id="2" name="Slide Number Placeholder 5">
            <a:extLst>
              <a:ext uri="{FF2B5EF4-FFF2-40B4-BE49-F238E27FC236}">
                <a16:creationId xmlns:a16="http://schemas.microsoft.com/office/drawing/2014/main" id="{49671D12-56D1-62DE-368F-4F5F64E319EA}"/>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4" name="Picture 3">
            <a:extLst>
              <a:ext uri="{FF2B5EF4-FFF2-40B4-BE49-F238E27FC236}">
                <a16:creationId xmlns:a16="http://schemas.microsoft.com/office/drawing/2014/main" id="{2843E8FD-589A-7FE5-4E33-233172E3DE7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207310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BA7ECEF-A60F-5FDB-C01E-E76377016B74}"/>
              </a:ext>
            </a:extLst>
          </p:cNvPr>
          <p:cNvSpPr txBox="1"/>
          <p:nvPr/>
        </p:nvSpPr>
        <p:spPr>
          <a:xfrm>
            <a:off x="1376083" y="1139578"/>
            <a:ext cx="9295836" cy="2436501"/>
          </a:xfrm>
          <a:prstGeom prst="rect">
            <a:avLst/>
          </a:prstGeom>
          <a:noFill/>
        </p:spPr>
        <p:txBody>
          <a:bodyPr wrap="square" lIns="91440" tIns="45720" rIns="91440" bIns="45720" anchor="t">
            <a:spAutoFit/>
          </a:bodyPr>
          <a:lstStyle/>
          <a:p>
            <a:r>
              <a:rPr lang="fr-FR" sz="1800"/>
              <a:t>Vous pouvez consulter notre </a:t>
            </a:r>
            <a:r>
              <a:rPr lang="fr-FR" sz="1800" dirty="0">
                <a:hlinkClick r:id="rId3"/>
              </a:rPr>
              <a:t>Navigateur du voyage d'aventure</a:t>
            </a:r>
            <a:r>
              <a:rPr lang="fr-FR" sz="1800"/>
              <a:t> qui comprend des informations, des guides, des modèles et des manuels à l'usage des centres du Prix pour les aider dans tous les aspects de la planification et de l'achèvement du voyage d'aventure des participants.</a:t>
            </a:r>
          </a:p>
          <a:p>
            <a:endParaRPr lang="fr-FR" sz="1800" dirty="0"/>
          </a:p>
          <a:p>
            <a:r>
              <a:rPr lang="fr-FR" sz="1800" dirty="0"/>
              <a:t>Si vous avez des questions concernant la mise en œuvre du voyage d'aventure, contactez votre gestionnaire de compte ou le centre d'assistance.</a:t>
            </a:r>
            <a:endParaRPr lang="en-US" sz="1800" dirty="0">
              <a:cs typeface="Calibri"/>
            </a:endParaRPr>
          </a:p>
          <a:p>
            <a:pPr>
              <a:lnSpc>
                <a:spcPct val="107000"/>
              </a:lnSpc>
              <a:spcAft>
                <a:spcPts val="800"/>
              </a:spcAft>
            </a:pPr>
            <a:r>
              <a:rPr lang="en-CA" sz="1800" b="1" kern="100" dirty="0">
                <a:effectLst/>
                <a:latin typeface="Calibri" panose="020F0502020204030204" pitchFamily="34" charset="0"/>
                <a:ea typeface="Calibri" panose="020F0502020204030204" pitchFamily="34" charset="0"/>
              </a:rPr>
              <a:t> </a:t>
            </a:r>
            <a:endParaRPr lang="en-CA" sz="1800" kern="100" dirty="0">
              <a:effectLst/>
              <a:latin typeface="Calibri" panose="020F0502020204030204" pitchFamily="34" charset="0"/>
              <a:ea typeface="Calibri" panose="020F0502020204030204" pitchFamily="34" charset="0"/>
            </a:endParaRPr>
          </a:p>
          <a:p>
            <a:pPr>
              <a:lnSpc>
                <a:spcPct val="107000"/>
              </a:lnSpc>
              <a:spcAft>
                <a:spcPts val="800"/>
              </a:spcAft>
            </a:pPr>
            <a:endParaRPr lang="en-CA" sz="1800" kern="1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69843707-AF56-B9E6-96C7-0C8114F49877}"/>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Ressources</a:t>
            </a:r>
            <a:r>
              <a:rPr lang="en-CA" sz="3200" b="1" dirty="0">
                <a:latin typeface="Meta-Bold"/>
              </a:rPr>
              <a:t> </a:t>
            </a:r>
            <a:r>
              <a:rPr lang="en-CA" sz="3200" b="1" dirty="0" err="1">
                <a:latin typeface="Meta-Bold"/>
              </a:rPr>
              <a:t>supplémentaires</a:t>
            </a:r>
            <a:endParaRPr lang="en-CA" sz="3200" b="1" dirty="0">
              <a:latin typeface="Meta-Bold"/>
            </a:endParaRPr>
          </a:p>
        </p:txBody>
      </p:sp>
      <p:sp>
        <p:nvSpPr>
          <p:cNvPr id="2" name="Slide Number Placeholder 5">
            <a:extLst>
              <a:ext uri="{FF2B5EF4-FFF2-40B4-BE49-F238E27FC236}">
                <a16:creationId xmlns:a16="http://schemas.microsoft.com/office/drawing/2014/main" id="{AC62843E-54FF-C255-9EE0-3DF33EE25E31}"/>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B6024E22-0F9D-3EC3-403D-AA9B55554B5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46981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logo&#10;&#10;Description automatically generated with low confidence">
            <a:extLst>
              <a:ext uri="{FF2B5EF4-FFF2-40B4-BE49-F238E27FC236}">
                <a16:creationId xmlns:a16="http://schemas.microsoft.com/office/drawing/2014/main" id="{65184926-7BA7-74A7-72B8-8DCE9DABE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122" y="2920392"/>
            <a:ext cx="594451" cy="594451"/>
          </a:xfrm>
          <a:prstGeom prst="rect">
            <a:avLst/>
          </a:prstGeom>
        </p:spPr>
      </p:pic>
      <p:pic>
        <p:nvPicPr>
          <p:cNvPr id="6" name="Picture 5" descr="Icon&#10;&#10;Description automatically generated">
            <a:extLst>
              <a:ext uri="{FF2B5EF4-FFF2-40B4-BE49-F238E27FC236}">
                <a16:creationId xmlns:a16="http://schemas.microsoft.com/office/drawing/2014/main" id="{6E42F7E4-7955-F11F-D915-5F64C5EB6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121" y="1740006"/>
            <a:ext cx="594451" cy="594451"/>
          </a:xfrm>
          <a:prstGeom prst="rect">
            <a:avLst/>
          </a:prstGeom>
        </p:spPr>
      </p:pic>
      <p:pic>
        <p:nvPicPr>
          <p:cNvPr id="7" name="Picture 6" descr="Icon&#10;&#10;Description automatically generated">
            <a:extLst>
              <a:ext uri="{FF2B5EF4-FFF2-40B4-BE49-F238E27FC236}">
                <a16:creationId xmlns:a16="http://schemas.microsoft.com/office/drawing/2014/main" id="{C333810F-FB6C-6685-CC24-53D781F0D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121" y="3506326"/>
            <a:ext cx="594451" cy="594451"/>
          </a:xfrm>
          <a:prstGeom prst="rect">
            <a:avLst/>
          </a:prstGeom>
        </p:spPr>
      </p:pic>
      <p:pic>
        <p:nvPicPr>
          <p:cNvPr id="10" name="Picture 9" descr="Logo, icon&#10;&#10;Description automatically generated">
            <a:extLst>
              <a:ext uri="{FF2B5EF4-FFF2-40B4-BE49-F238E27FC236}">
                <a16:creationId xmlns:a16="http://schemas.microsoft.com/office/drawing/2014/main" id="{0BA4751D-BF9E-7991-EC19-237815658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121" y="2330198"/>
            <a:ext cx="594451" cy="594451"/>
          </a:xfrm>
          <a:prstGeom prst="rect">
            <a:avLst/>
          </a:prstGeom>
        </p:spPr>
      </p:pic>
      <p:sp>
        <p:nvSpPr>
          <p:cNvPr id="12" name="TextBox 7">
            <a:extLst>
              <a:ext uri="{FF2B5EF4-FFF2-40B4-BE49-F238E27FC236}">
                <a16:creationId xmlns:a16="http://schemas.microsoft.com/office/drawing/2014/main" id="{91C67149-B9FF-0559-C80E-A7690F7EDA26}"/>
              </a:ext>
            </a:extLst>
          </p:cNvPr>
          <p:cNvSpPr txBox="1"/>
          <p:nvPr/>
        </p:nvSpPr>
        <p:spPr>
          <a:xfrm>
            <a:off x="6942573" y="1883327"/>
            <a:ext cx="273493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85000"/>
                    <a:lumOff val="15000"/>
                  </a:schemeClr>
                </a:solidFill>
                <a:latin typeface="Roboto"/>
                <a:ea typeface="Roboto"/>
              </a:rPr>
              <a:t>@dukeofedcanada</a:t>
            </a:r>
            <a:endParaRPr lang="en-CA" sz="1600" dirty="0">
              <a:solidFill>
                <a:schemeClr val="tx1">
                  <a:lumMod val="85000"/>
                  <a:lumOff val="15000"/>
                </a:schemeClr>
              </a:solidFill>
              <a:latin typeface="Roboto"/>
              <a:ea typeface="Roboto"/>
              <a:cs typeface="Calibri"/>
            </a:endParaRPr>
          </a:p>
        </p:txBody>
      </p:sp>
      <p:sp>
        <p:nvSpPr>
          <p:cNvPr id="13" name="TextBox 8">
            <a:extLst>
              <a:ext uri="{FF2B5EF4-FFF2-40B4-BE49-F238E27FC236}">
                <a16:creationId xmlns:a16="http://schemas.microsoft.com/office/drawing/2014/main" id="{3AFF9762-BAE9-6D60-FB46-6345C1D621AE}"/>
              </a:ext>
            </a:extLst>
          </p:cNvPr>
          <p:cNvSpPr txBox="1"/>
          <p:nvPr/>
        </p:nvSpPr>
        <p:spPr>
          <a:xfrm>
            <a:off x="6942571" y="2477776"/>
            <a:ext cx="273493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85000"/>
                    <a:lumOff val="15000"/>
                  </a:schemeClr>
                </a:solidFill>
                <a:latin typeface="Roboto"/>
                <a:ea typeface="Roboto"/>
              </a:rPr>
              <a:t>@dukeofedcanada</a:t>
            </a:r>
            <a:endParaRPr lang="en-CA" sz="1600">
              <a:solidFill>
                <a:schemeClr val="tx1">
                  <a:lumMod val="85000"/>
                  <a:lumOff val="15000"/>
                </a:schemeClr>
              </a:solidFill>
              <a:latin typeface="Roboto"/>
              <a:ea typeface="Roboto"/>
              <a:cs typeface="Calibri"/>
            </a:endParaRPr>
          </a:p>
        </p:txBody>
      </p:sp>
      <p:sp>
        <p:nvSpPr>
          <p:cNvPr id="14" name="TextBox 9">
            <a:extLst>
              <a:ext uri="{FF2B5EF4-FFF2-40B4-BE49-F238E27FC236}">
                <a16:creationId xmlns:a16="http://schemas.microsoft.com/office/drawing/2014/main" id="{6103E3E9-1351-6482-CF6D-8CBA7F2225A0}"/>
              </a:ext>
            </a:extLst>
          </p:cNvPr>
          <p:cNvSpPr txBox="1"/>
          <p:nvPr/>
        </p:nvSpPr>
        <p:spPr>
          <a:xfrm>
            <a:off x="6942570" y="3067970"/>
            <a:ext cx="273493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85000"/>
                    <a:lumOff val="15000"/>
                  </a:schemeClr>
                </a:solidFill>
                <a:latin typeface="Roboto"/>
                <a:ea typeface="Roboto"/>
              </a:rPr>
              <a:t>@dukeofedcanada</a:t>
            </a:r>
            <a:endParaRPr lang="en-CA" sz="1600">
              <a:solidFill>
                <a:schemeClr val="tx1">
                  <a:lumMod val="85000"/>
                  <a:lumOff val="15000"/>
                </a:schemeClr>
              </a:solidFill>
              <a:latin typeface="Roboto"/>
              <a:ea typeface="Roboto"/>
              <a:cs typeface="Calibri"/>
            </a:endParaRPr>
          </a:p>
        </p:txBody>
      </p:sp>
      <p:sp>
        <p:nvSpPr>
          <p:cNvPr id="15" name="TextBox 10">
            <a:extLst>
              <a:ext uri="{FF2B5EF4-FFF2-40B4-BE49-F238E27FC236}">
                <a16:creationId xmlns:a16="http://schemas.microsoft.com/office/drawing/2014/main" id="{005C1276-17AA-217A-3F89-FDC0D1CFC095}"/>
              </a:ext>
            </a:extLst>
          </p:cNvPr>
          <p:cNvSpPr txBox="1"/>
          <p:nvPr/>
        </p:nvSpPr>
        <p:spPr>
          <a:xfrm>
            <a:off x="6942571" y="3653905"/>
            <a:ext cx="4474615"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a:solidFill>
                  <a:schemeClr val="tx1">
                    <a:lumMod val="85000"/>
                    <a:lumOff val="15000"/>
                  </a:schemeClr>
                </a:solidFill>
                <a:latin typeface="Roboto"/>
                <a:ea typeface="Roboto"/>
              </a:rPr>
              <a:t>www.linkedin.com/company/dukeofedcanada</a:t>
            </a:r>
          </a:p>
        </p:txBody>
      </p:sp>
      <p:sp>
        <p:nvSpPr>
          <p:cNvPr id="2" name="TextBox 1">
            <a:extLst>
              <a:ext uri="{FF2B5EF4-FFF2-40B4-BE49-F238E27FC236}">
                <a16:creationId xmlns:a16="http://schemas.microsoft.com/office/drawing/2014/main" id="{81726729-3192-0672-E99E-8367A885DA89}"/>
              </a:ext>
            </a:extLst>
          </p:cNvPr>
          <p:cNvSpPr txBox="1"/>
          <p:nvPr/>
        </p:nvSpPr>
        <p:spPr>
          <a:xfrm>
            <a:off x="1376083" y="50837"/>
            <a:ext cx="9496540" cy="754694"/>
          </a:xfrm>
          <a:prstGeom prst="rect">
            <a:avLst/>
          </a:prstGeom>
          <a:noFill/>
        </p:spPr>
        <p:txBody>
          <a:bodyPr wrap="square" lIns="91440" tIns="45720" rIns="91440" bIns="45720" rtlCol="0" anchor="t">
            <a:spAutoFit/>
          </a:bodyPr>
          <a:lstStyle/>
          <a:p>
            <a:pPr>
              <a:lnSpc>
                <a:spcPct val="150000"/>
              </a:lnSpc>
            </a:pPr>
            <a:r>
              <a:rPr lang="fr-FR" sz="3200" b="1" dirty="0">
                <a:cs typeface="Calibri"/>
              </a:rPr>
              <a:t>Merci de vous être joins à nous aujourd'hui !</a:t>
            </a:r>
          </a:p>
        </p:txBody>
      </p:sp>
      <p:pic>
        <p:nvPicPr>
          <p:cNvPr id="3" name="Picture 2" descr="A logo with a bird and text&#10;&#10;Description automatically generated">
            <a:extLst>
              <a:ext uri="{FF2B5EF4-FFF2-40B4-BE49-F238E27FC236}">
                <a16:creationId xmlns:a16="http://schemas.microsoft.com/office/drawing/2014/main" id="{3E7CBA0F-28A0-4FE3-81E3-99AA95A14D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8009" y="5831"/>
            <a:ext cx="3292629" cy="776855"/>
          </a:xfrm>
          <a:prstGeom prst="rect">
            <a:avLst/>
          </a:prstGeom>
        </p:spPr>
      </p:pic>
      <p:sp>
        <p:nvSpPr>
          <p:cNvPr id="9" name="TextBox 6">
            <a:extLst>
              <a:ext uri="{FF2B5EF4-FFF2-40B4-BE49-F238E27FC236}">
                <a16:creationId xmlns:a16="http://schemas.microsoft.com/office/drawing/2014/main" id="{A296628E-7E91-C9D6-5B68-E5B97F7D175B}"/>
              </a:ext>
            </a:extLst>
          </p:cNvPr>
          <p:cNvSpPr txBox="1"/>
          <p:nvPr/>
        </p:nvSpPr>
        <p:spPr>
          <a:xfrm>
            <a:off x="1376083" y="1274052"/>
            <a:ext cx="4601375" cy="30982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000" b="1" dirty="0">
                <a:solidFill>
                  <a:schemeClr val="tx1">
                    <a:lumMod val="85000"/>
                    <a:lumOff val="15000"/>
                  </a:schemeClr>
                </a:solidFill>
                <a:latin typeface="Roboto"/>
                <a:ea typeface="Roboto"/>
                <a:cs typeface="Roboto" panose="02000000000000000000" pitchFamily="2" charset="0"/>
              </a:rPr>
              <a:t>COORDONNÉES GÉNÉRALES</a:t>
            </a:r>
          </a:p>
          <a:p>
            <a:pPr>
              <a:lnSpc>
                <a:spcPct val="150000"/>
              </a:lnSpc>
            </a:pPr>
            <a:r>
              <a:rPr lang="en-US" sz="1600" dirty="0">
                <a:solidFill>
                  <a:schemeClr val="tx1">
                    <a:lumMod val="85000"/>
                    <a:lumOff val="15000"/>
                  </a:schemeClr>
                </a:solidFill>
                <a:latin typeface="Roboto"/>
                <a:ea typeface="Roboto"/>
              </a:rPr>
              <a:t>858A King Street West, Toronto, ON M5V 1P1</a:t>
            </a:r>
          </a:p>
          <a:p>
            <a:pPr>
              <a:lnSpc>
                <a:spcPct val="150000"/>
              </a:lnSpc>
            </a:pPr>
            <a:r>
              <a:rPr lang="en-US" sz="1600" dirty="0" err="1">
                <a:solidFill>
                  <a:schemeClr val="tx1">
                    <a:lumMod val="85000"/>
                    <a:lumOff val="15000"/>
                  </a:schemeClr>
                </a:solidFill>
                <a:latin typeface="Roboto"/>
                <a:ea typeface="Roboto"/>
              </a:rPr>
              <a:t>Téléphone</a:t>
            </a:r>
            <a:r>
              <a:rPr lang="en-US" sz="1600" dirty="0">
                <a:solidFill>
                  <a:schemeClr val="tx1">
                    <a:lumMod val="85000"/>
                    <a:lumOff val="15000"/>
                  </a:schemeClr>
                </a:solidFill>
                <a:latin typeface="Roboto"/>
                <a:ea typeface="Roboto"/>
              </a:rPr>
              <a:t> : (437) 747-0449</a:t>
            </a:r>
          </a:p>
          <a:p>
            <a:pPr>
              <a:lnSpc>
                <a:spcPct val="150000"/>
              </a:lnSpc>
            </a:pPr>
            <a:r>
              <a:rPr lang="en-US" sz="1600" dirty="0" err="1">
                <a:solidFill>
                  <a:schemeClr val="tx1">
                    <a:lumMod val="85000"/>
                    <a:lumOff val="15000"/>
                  </a:schemeClr>
                </a:solidFill>
                <a:latin typeface="Roboto"/>
                <a:ea typeface="Roboto"/>
              </a:rPr>
              <a:t>Courriel</a:t>
            </a:r>
            <a:r>
              <a:rPr lang="en-US" sz="1600" dirty="0">
                <a:solidFill>
                  <a:schemeClr val="tx1">
                    <a:lumMod val="85000"/>
                    <a:lumOff val="15000"/>
                  </a:schemeClr>
                </a:solidFill>
                <a:latin typeface="Roboto"/>
                <a:ea typeface="Roboto"/>
              </a:rPr>
              <a:t> : </a:t>
            </a:r>
            <a:r>
              <a:rPr lang="en-US" sz="1600" dirty="0">
                <a:solidFill>
                  <a:schemeClr val="tx1">
                    <a:lumMod val="85000"/>
                    <a:lumOff val="15000"/>
                  </a:schemeClr>
                </a:solidFill>
                <a:latin typeface="Roboto"/>
                <a:ea typeface="Roboto"/>
                <a:hlinkClick r:id="rId8"/>
              </a:rPr>
              <a:t>support@dukeofed.org</a:t>
            </a:r>
            <a:br>
              <a:rPr lang="en-US" sz="1600" dirty="0">
                <a:solidFill>
                  <a:schemeClr val="tx1">
                    <a:lumMod val="85000"/>
                    <a:lumOff val="15000"/>
                  </a:schemeClr>
                </a:solidFill>
                <a:latin typeface="Roboto"/>
                <a:ea typeface="Roboto"/>
              </a:rPr>
            </a:br>
            <a:r>
              <a:rPr lang="fr-FR" sz="1600" b="1" dirty="0">
                <a:solidFill>
                  <a:schemeClr val="tx1">
                    <a:lumMod val="85000"/>
                    <a:lumOff val="15000"/>
                  </a:schemeClr>
                </a:solidFill>
                <a:latin typeface="Roboto" panose="02000000000000000000" pitchFamily="2" charset="0"/>
                <a:ea typeface="Roboto" panose="02000000000000000000" pitchFamily="2" charset="0"/>
              </a:rPr>
              <a:t>Du lundi au vendredi de 10 h 00 à 18 h 00 </a:t>
            </a:r>
          </a:p>
          <a:p>
            <a:pPr>
              <a:lnSpc>
                <a:spcPct val="150000"/>
              </a:lnSpc>
            </a:pPr>
            <a:r>
              <a:rPr lang="fr-FR" sz="1600" dirty="0">
                <a:solidFill>
                  <a:schemeClr val="tx1">
                    <a:lumMod val="85000"/>
                    <a:lumOff val="15000"/>
                  </a:schemeClr>
                </a:solidFill>
                <a:latin typeface="Roboto" panose="02000000000000000000" pitchFamily="2" charset="0"/>
                <a:ea typeface="Roboto" panose="02000000000000000000" pitchFamily="2" charset="0"/>
              </a:rPr>
              <a:t>Numéro d'enregistrement de l'organisme de bienfaisance : 12391 6751 RR0002</a:t>
            </a:r>
            <a:endParaRPr lang="en-US" sz="1600" dirty="0">
              <a:solidFill>
                <a:schemeClr val="tx1">
                  <a:lumMod val="85000"/>
                  <a:lumOff val="15000"/>
                </a:schemeClr>
              </a:solidFill>
              <a:latin typeface="Roboto"/>
              <a:ea typeface="Roboto"/>
            </a:endParaRPr>
          </a:p>
          <a:p>
            <a:pPr>
              <a:lnSpc>
                <a:spcPct val="150000"/>
              </a:lnSpc>
            </a:pPr>
            <a:r>
              <a:rPr lang="en-US" sz="1600" b="1" dirty="0">
                <a:solidFill>
                  <a:schemeClr val="tx1">
                    <a:lumMod val="85000"/>
                    <a:lumOff val="15000"/>
                  </a:schemeClr>
                </a:solidFill>
                <a:latin typeface="Roboto"/>
                <a:ea typeface="Roboto"/>
              </a:rPr>
              <a:t>www.lpde.org </a:t>
            </a:r>
            <a:endParaRPr lang="en-US" sz="1600" dirty="0">
              <a:solidFill>
                <a:schemeClr val="tx1">
                  <a:lumMod val="85000"/>
                  <a:lumOff val="15000"/>
                </a:schemeClr>
              </a:solidFill>
              <a:latin typeface="Roboto"/>
              <a:ea typeface="Roboto"/>
            </a:endParaRPr>
          </a:p>
        </p:txBody>
      </p:sp>
      <p:sp>
        <p:nvSpPr>
          <p:cNvPr id="11" name="TextBox 11">
            <a:extLst>
              <a:ext uri="{FF2B5EF4-FFF2-40B4-BE49-F238E27FC236}">
                <a16:creationId xmlns:a16="http://schemas.microsoft.com/office/drawing/2014/main" id="{A56CC245-7B69-52A6-E69D-352DA5B4A9CA}"/>
              </a:ext>
            </a:extLst>
          </p:cNvPr>
          <p:cNvSpPr txBox="1"/>
          <p:nvPr/>
        </p:nvSpPr>
        <p:spPr>
          <a:xfrm>
            <a:off x="6348121" y="1337654"/>
            <a:ext cx="547324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SUIVEZ-NOUS SUR LES RÉSEAUX SOCIAUX !</a:t>
            </a:r>
          </a:p>
        </p:txBody>
      </p:sp>
      <p:sp>
        <p:nvSpPr>
          <p:cNvPr id="4" name="Slide Number Placeholder 5">
            <a:extLst>
              <a:ext uri="{FF2B5EF4-FFF2-40B4-BE49-F238E27FC236}">
                <a16:creationId xmlns:a16="http://schemas.microsoft.com/office/drawing/2014/main" id="{0008CED2-5238-628A-EE9A-B56C3B29294C}"/>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8" name="Picture 7">
            <a:extLst>
              <a:ext uri="{FF2B5EF4-FFF2-40B4-BE49-F238E27FC236}">
                <a16:creationId xmlns:a16="http://schemas.microsoft.com/office/drawing/2014/main" id="{C3A2D16F-63FB-769D-3A2D-4B0EACA2D7E8}"/>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37529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17B955-BB5A-3269-888A-59EDB40FE5C9}"/>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Meta-Bold"/>
                <a:ea typeface="+mn-ea"/>
                <a:cs typeface="+mn-cs"/>
              </a:rPr>
              <a:t>Vue </a:t>
            </a:r>
            <a:r>
              <a:rPr kumimoji="0" lang="en-CA" sz="3200" b="1" i="0" u="none" strike="noStrike" kern="1200" cap="none" spc="0" normalizeH="0" baseline="0" noProof="0" dirty="0" err="1">
                <a:ln>
                  <a:noFill/>
                </a:ln>
                <a:solidFill>
                  <a:prstClr val="black"/>
                </a:solidFill>
                <a:effectLst/>
                <a:uLnTx/>
                <a:uFillTx/>
                <a:latin typeface="Meta-Bold"/>
                <a:ea typeface="+mn-ea"/>
                <a:cs typeface="+mn-cs"/>
              </a:rPr>
              <a:t>d'ensemble</a:t>
            </a:r>
            <a:r>
              <a:rPr kumimoji="0" lang="en-CA" sz="3200" b="1" i="0" u="none" strike="noStrike" kern="1200" cap="none" spc="0" normalizeH="0" baseline="0" noProof="0" dirty="0">
                <a:ln>
                  <a:noFill/>
                </a:ln>
                <a:solidFill>
                  <a:prstClr val="black"/>
                </a:solidFill>
                <a:effectLst/>
                <a:uLnTx/>
                <a:uFillTx/>
                <a:latin typeface="Meta-Bold"/>
                <a:ea typeface="+mn-ea"/>
                <a:cs typeface="+mn-cs"/>
              </a:rPr>
              <a:t> - </a:t>
            </a:r>
            <a:r>
              <a:rPr kumimoji="0" lang="en-CA" sz="3200" b="1" i="0" u="none" strike="noStrike" kern="1200" cap="none" spc="0" normalizeH="0" baseline="0" noProof="0" dirty="0" err="1">
                <a:ln>
                  <a:noFill/>
                </a:ln>
                <a:solidFill>
                  <a:prstClr val="black"/>
                </a:solidFill>
                <a:effectLst/>
                <a:uLnTx/>
                <a:uFillTx/>
                <a:latin typeface="Meta-Bold"/>
                <a:ea typeface="+mn-ea"/>
                <a:cs typeface="+mn-cs"/>
              </a:rPr>
              <a:t>Considérations</a:t>
            </a:r>
            <a:endParaRPr kumimoji="0" lang="en-CA" sz="3200" b="1" i="0" u="none" strike="noStrike" kern="1200" cap="none" spc="0" normalizeH="0" baseline="0" noProof="0" dirty="0">
              <a:ln>
                <a:noFill/>
              </a:ln>
              <a:solidFill>
                <a:prstClr val="black"/>
              </a:solidFill>
              <a:effectLst/>
              <a:uLnTx/>
              <a:uFillTx/>
              <a:latin typeface="Meta-Bold"/>
              <a:ea typeface="+mn-ea"/>
              <a:cs typeface="+mn-cs"/>
            </a:endParaRPr>
          </a:p>
        </p:txBody>
      </p:sp>
      <p:sp>
        <p:nvSpPr>
          <p:cNvPr id="9" name="Oval 8">
            <a:extLst>
              <a:ext uri="{FF2B5EF4-FFF2-40B4-BE49-F238E27FC236}">
                <a16:creationId xmlns:a16="http://schemas.microsoft.com/office/drawing/2014/main" id="{FA9A170D-D96B-A63F-4CB5-2B5DA42C19A2}"/>
              </a:ext>
            </a:extLst>
          </p:cNvPr>
          <p:cNvSpPr/>
          <p:nvPr/>
        </p:nvSpPr>
        <p:spPr>
          <a:xfrm>
            <a:off x="1598219" y="2279097"/>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4E53FF89-2621-CE5A-0AF2-3D4E1B013918}"/>
              </a:ext>
            </a:extLst>
          </p:cNvPr>
          <p:cNvSpPr txBox="1"/>
          <p:nvPr/>
        </p:nvSpPr>
        <p:spPr>
          <a:xfrm>
            <a:off x="1376083" y="1038894"/>
            <a:ext cx="9496540" cy="923330"/>
          </a:xfrm>
          <a:prstGeom prst="rect">
            <a:avLst/>
          </a:prstGeom>
          <a:noFill/>
        </p:spPr>
        <p:txBody>
          <a:bodyPr wrap="square">
            <a:spAutoFit/>
          </a:bodyPr>
          <a:lstStyle/>
          <a:p>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Avant que les participants ne commencent à réfléchir à des idées pour leur voyage </a:t>
            </a:r>
            <a:r>
              <a:rPr lang="fr-FR" sz="1800" b="1" dirty="0">
                <a:solidFill>
                  <a:prstClr val="black"/>
                </a:solidFill>
                <a:latin typeface="Calibri" panose="020F0502020204030204"/>
              </a:rPr>
              <a:t>d'aventure</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les responsables du programme peuvent fournir quelques paramètres basés sur les ressources et l'expérience dont dispose votre centre </a:t>
            </a:r>
            <a:r>
              <a:rPr lang="fr-FR" sz="1800" b="1" dirty="0">
                <a:solidFill>
                  <a:prstClr val="black"/>
                </a:solidFill>
                <a:latin typeface="Calibri" panose="020F0502020204030204"/>
              </a:rPr>
              <a:t>du Prix.</a:t>
            </a:r>
            <a:endParaRPr lang="en-CA" dirty="0"/>
          </a:p>
        </p:txBody>
      </p:sp>
      <p:sp>
        <p:nvSpPr>
          <p:cNvPr id="14" name="TextBox 13">
            <a:extLst>
              <a:ext uri="{FF2B5EF4-FFF2-40B4-BE49-F238E27FC236}">
                <a16:creationId xmlns:a16="http://schemas.microsoft.com/office/drawing/2014/main" id="{76DCDE84-93C0-344B-60AF-1F7DEBB53D0E}"/>
              </a:ext>
            </a:extLst>
          </p:cNvPr>
          <p:cNvSpPr txBox="1"/>
          <p:nvPr/>
        </p:nvSpPr>
        <p:spPr>
          <a:xfrm>
            <a:off x="1869707" y="2152244"/>
            <a:ext cx="8724074" cy="923330"/>
          </a:xfrm>
          <a:prstGeom prst="rect">
            <a:avLst/>
          </a:prstGeom>
          <a:noFill/>
        </p:spPr>
        <p:txBody>
          <a:bodyPr wrap="square">
            <a:spAutoFit/>
          </a:bodyPr>
          <a:lstStyle/>
          <a:p>
            <a:pPr>
              <a:defRPr/>
            </a:pPr>
            <a:r>
              <a:rPr lang="fr-FR" sz="1800" dirty="0"/>
              <a:t>Examinez le document </a:t>
            </a:r>
            <a:r>
              <a:rPr lang="fr-FR" sz="1800" dirty="0">
                <a:hlinkClick r:id="rId3"/>
              </a:rPr>
              <a:t>Planifier un voyage d'aventure réussi </a:t>
            </a:r>
            <a:r>
              <a:rPr lang="fr-FR" sz="1800" dirty="0"/>
              <a:t>pour comprendre les exigences et le document </a:t>
            </a:r>
            <a:r>
              <a:rPr lang="fr-FR" sz="1800" dirty="0">
                <a:hlinkClick r:id="rId4"/>
              </a:rPr>
              <a:t>Construire votre parcours d'aventure </a:t>
            </a:r>
            <a:r>
              <a:rPr lang="fr-FR" sz="1800" dirty="0"/>
              <a:t>pour voir quels types de voyage d'aventure sont disponibles. </a:t>
            </a:r>
          </a:p>
        </p:txBody>
      </p:sp>
      <p:sp>
        <p:nvSpPr>
          <p:cNvPr id="15" name="Oval 14">
            <a:extLst>
              <a:ext uri="{FF2B5EF4-FFF2-40B4-BE49-F238E27FC236}">
                <a16:creationId xmlns:a16="http://schemas.microsoft.com/office/drawing/2014/main" id="{3BAABE47-FB35-A2CB-F6E4-77065AA7B370}"/>
              </a:ext>
            </a:extLst>
          </p:cNvPr>
          <p:cNvSpPr/>
          <p:nvPr/>
        </p:nvSpPr>
        <p:spPr>
          <a:xfrm>
            <a:off x="1598219" y="335023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9D13B1E6-9CCE-BB9B-CC49-70A0539A6392}"/>
              </a:ext>
            </a:extLst>
          </p:cNvPr>
          <p:cNvSpPr txBox="1"/>
          <p:nvPr/>
        </p:nvSpPr>
        <p:spPr>
          <a:xfrm>
            <a:off x="1869707" y="3233431"/>
            <a:ext cx="8814335" cy="1477328"/>
          </a:xfrm>
          <a:prstGeom prst="rect">
            <a:avLst/>
          </a:prstGeom>
          <a:noFill/>
        </p:spPr>
        <p:txBody>
          <a:bodyPr wrap="square">
            <a:spAutoFit/>
          </a:bodyPr>
          <a:lstStyle/>
          <a:p>
            <a:pPr defTabSz="914377">
              <a:defRPr/>
            </a:pPr>
            <a:r>
              <a:rPr lang="fr-FR" sz="1800" dirty="0"/>
              <a:t>Tenez compte des ressources, des fonds et de l'équipement dont dispose votre centre du Prix et qui peuvent avoir une incidence sur le lieu, le type de voyage, le mode de transport, l'hébergement et les activités.</a:t>
            </a:r>
          </a:p>
          <a:p>
            <a:pPr defTabSz="914377">
              <a:defRPr/>
            </a:pPr>
            <a:br>
              <a:rPr lang="en-US" dirty="0">
                <a:solidFill>
                  <a:prstClr val="black"/>
                </a:solidFill>
                <a:latin typeface="Calibri" panose="020F0502020204030204"/>
              </a:rPr>
            </a:br>
            <a:endParaRPr lang="en-US" dirty="0">
              <a:solidFill>
                <a:prstClr val="black"/>
              </a:solidFill>
              <a:latin typeface="Calibri" panose="020F0502020204030204"/>
            </a:endParaRPr>
          </a:p>
        </p:txBody>
      </p:sp>
      <p:sp>
        <p:nvSpPr>
          <p:cNvPr id="19" name="Oval 18">
            <a:extLst>
              <a:ext uri="{FF2B5EF4-FFF2-40B4-BE49-F238E27FC236}">
                <a16:creationId xmlns:a16="http://schemas.microsoft.com/office/drawing/2014/main" id="{D91E45C2-475A-22FC-4CBE-5F77548E3124}"/>
              </a:ext>
            </a:extLst>
          </p:cNvPr>
          <p:cNvSpPr/>
          <p:nvPr/>
        </p:nvSpPr>
        <p:spPr>
          <a:xfrm>
            <a:off x="1598219" y="4493730"/>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8EBA98C-EB1B-CCDE-3636-CE1FDCC7D0DE}"/>
              </a:ext>
            </a:extLst>
          </p:cNvPr>
          <p:cNvSpPr txBox="1"/>
          <p:nvPr/>
        </p:nvSpPr>
        <p:spPr>
          <a:xfrm>
            <a:off x="1869707" y="4346781"/>
            <a:ext cx="8814335" cy="923330"/>
          </a:xfrm>
          <a:prstGeom prst="rect">
            <a:avLst/>
          </a:prstGeom>
          <a:noFill/>
        </p:spPr>
        <p:txBody>
          <a:bodyPr wrap="square" lIns="91440" tIns="45720" rIns="91440" bIns="45720" anchor="t">
            <a:spAutoFit/>
          </a:bodyPr>
          <a:lstStyle/>
          <a:p>
            <a:pPr defTabSz="914377">
              <a:defRPr/>
            </a:pPr>
            <a:r>
              <a:rPr lang="fr-FR" sz="1800" dirty="0"/>
              <a:t>Fournissez </a:t>
            </a:r>
            <a:r>
              <a:rPr lang="fr-FR" sz="1800" dirty="0">
                <a:hlinkClick r:id="rId5"/>
              </a:rPr>
              <a:t>des exemples</a:t>
            </a:r>
            <a:r>
              <a:rPr lang="fr-FR" sz="1800" dirty="0"/>
              <a:t> de ce que d'autres participants ont fait par le passé Assurez-vous que vous avez mis en place des procédures de gestion des risques et des procédures d'urgence.</a:t>
            </a:r>
            <a:endParaRPr lang="en-US" dirty="0">
              <a:solidFill>
                <a:prstClr val="black"/>
              </a:solidFill>
              <a:latin typeface="Calibri" panose="020F0502020204030204"/>
            </a:endParaRPr>
          </a:p>
        </p:txBody>
      </p:sp>
      <p:sp>
        <p:nvSpPr>
          <p:cNvPr id="2" name="Slide Number Placeholder 5">
            <a:extLst>
              <a:ext uri="{FF2B5EF4-FFF2-40B4-BE49-F238E27FC236}">
                <a16:creationId xmlns:a16="http://schemas.microsoft.com/office/drawing/2014/main" id="{4A61FC70-4224-B773-0603-E3D5A21033EE}"/>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9391F2EE-F169-DA12-FDC2-106A627C175A}"/>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57984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656637E-E5BF-032D-7619-623C6539E9A8}"/>
              </a:ext>
            </a:extLst>
          </p:cNvPr>
          <p:cNvSpPr txBox="1"/>
          <p:nvPr/>
        </p:nvSpPr>
        <p:spPr>
          <a:xfrm>
            <a:off x="1776850" y="998941"/>
            <a:ext cx="9377393" cy="369332"/>
          </a:xfrm>
          <a:prstGeom prst="rect">
            <a:avLst/>
          </a:prstGeom>
          <a:noFill/>
        </p:spPr>
        <p:txBody>
          <a:bodyPr wrap="square">
            <a:spAutoFit/>
          </a:bodyPr>
          <a:lstStyle/>
          <a:p>
            <a:r>
              <a:rPr lang="fr-FR" sz="1800" dirty="0"/>
              <a:t>Sur le CVP, les deux options de sélection du type de voyage sont </a:t>
            </a:r>
            <a:r>
              <a:rPr lang="fr-FR" sz="1800" b="1" dirty="0"/>
              <a:t>pratique et virtuel :</a:t>
            </a:r>
            <a:endParaRPr lang="en-US" sz="1800" b="1" dirty="0"/>
          </a:p>
        </p:txBody>
      </p:sp>
      <p:sp>
        <p:nvSpPr>
          <p:cNvPr id="14" name="TextBox 13">
            <a:extLst>
              <a:ext uri="{FF2B5EF4-FFF2-40B4-BE49-F238E27FC236}">
                <a16:creationId xmlns:a16="http://schemas.microsoft.com/office/drawing/2014/main" id="{AF565A2F-992B-59E4-1DA3-402C409EDABF}"/>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fr-FR" sz="3200" b="1" dirty="0">
                <a:latin typeface="Meta-Bold"/>
              </a:rPr>
              <a:t>Vue d'ensemble - Carnet virtuel du participant.</a:t>
            </a:r>
            <a:endParaRPr lang="en-CA" sz="3200" b="1" dirty="0">
              <a:latin typeface="Meta-Bold"/>
            </a:endParaRPr>
          </a:p>
        </p:txBody>
      </p:sp>
      <p:sp>
        <p:nvSpPr>
          <p:cNvPr id="17" name="TextBox 16">
            <a:extLst>
              <a:ext uri="{FF2B5EF4-FFF2-40B4-BE49-F238E27FC236}">
                <a16:creationId xmlns:a16="http://schemas.microsoft.com/office/drawing/2014/main" id="{0A1EA924-642A-AC83-1814-5E6D00D3F640}"/>
              </a:ext>
            </a:extLst>
          </p:cNvPr>
          <p:cNvSpPr txBox="1"/>
          <p:nvPr/>
        </p:nvSpPr>
        <p:spPr>
          <a:xfrm>
            <a:off x="1776850" y="4464314"/>
            <a:ext cx="5493119" cy="1477328"/>
          </a:xfrm>
          <a:prstGeom prst="rect">
            <a:avLst/>
          </a:prstGeom>
          <a:noFill/>
        </p:spPr>
        <p:txBody>
          <a:bodyPr wrap="square">
            <a:spAutoFit/>
          </a:bodyPr>
          <a:lstStyle/>
          <a:p>
            <a:r>
              <a:rPr lang="fr-FR" sz="1800" dirty="0"/>
              <a:t>Sur le CVP, les responsables du Prix peuvent créer des modèles de voyage d'aventure pour y affecter des participants. Pour ce faire, il suffit de se rendre dans l'onglet "Parcours d'aventure" et de cliquer sur "Modèles de parcours d'aventure".</a:t>
            </a:r>
            <a:endParaRPr lang="en-CA" sz="1800" dirty="0"/>
          </a:p>
        </p:txBody>
      </p:sp>
      <p:sp>
        <p:nvSpPr>
          <p:cNvPr id="18" name="Oval 17">
            <a:extLst>
              <a:ext uri="{FF2B5EF4-FFF2-40B4-BE49-F238E27FC236}">
                <a16:creationId xmlns:a16="http://schemas.microsoft.com/office/drawing/2014/main" id="{F8F4B0E3-77CD-EEE1-8BCE-F17B61905472}"/>
              </a:ext>
            </a:extLst>
          </p:cNvPr>
          <p:cNvSpPr/>
          <p:nvPr/>
        </p:nvSpPr>
        <p:spPr>
          <a:xfrm>
            <a:off x="1598219" y="459906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7E5BA116-2339-BCF9-725B-5734EF571A1B}"/>
              </a:ext>
            </a:extLst>
          </p:cNvPr>
          <p:cNvSpPr/>
          <p:nvPr/>
        </p:nvSpPr>
        <p:spPr>
          <a:xfrm>
            <a:off x="1598219" y="113457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5">
            <a:extLst>
              <a:ext uri="{FF2B5EF4-FFF2-40B4-BE49-F238E27FC236}">
                <a16:creationId xmlns:a16="http://schemas.microsoft.com/office/drawing/2014/main" id="{BE876B9F-7BF9-5B2A-27B8-C99BE1105245}"/>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07F7D5E6-FE90-1803-F752-5AFBFACC186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2B0A9C8-B178-FD3A-A8A9-296824978903}"/>
              </a:ext>
            </a:extLst>
          </p:cNvPr>
          <p:cNvPicPr>
            <a:picLocks noChangeAspect="1"/>
          </p:cNvPicPr>
          <p:nvPr/>
        </p:nvPicPr>
        <p:blipFill rotWithShape="1">
          <a:blip r:embed="rId4">
            <a:extLst>
              <a:ext uri="{28A0092B-C50C-407E-A947-70E740481C1C}">
                <a14:useLocalDpi xmlns:a14="http://schemas.microsoft.com/office/drawing/2010/main" val="0"/>
              </a:ext>
            </a:extLst>
          </a:blip>
          <a:srcRect l="30480"/>
          <a:stretch/>
        </p:blipFill>
        <p:spPr>
          <a:xfrm>
            <a:off x="2692713" y="1471435"/>
            <a:ext cx="7998126" cy="2800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17839735-68C8-24FF-C71F-F93A8840A1E7}"/>
              </a:ext>
            </a:extLst>
          </p:cNvPr>
          <p:cNvPicPr>
            <a:picLocks noChangeAspect="1"/>
          </p:cNvPicPr>
          <p:nvPr/>
        </p:nvPicPr>
        <p:blipFill rotWithShape="1">
          <a:blip r:embed="rId4">
            <a:extLst>
              <a:ext uri="{28A0092B-C50C-407E-A947-70E740481C1C}">
                <a14:useLocalDpi xmlns:a14="http://schemas.microsoft.com/office/drawing/2010/main" val="0"/>
              </a:ext>
            </a:extLst>
          </a:blip>
          <a:srcRect r="88205"/>
          <a:stretch/>
        </p:blipFill>
        <p:spPr>
          <a:xfrm>
            <a:off x="1460131" y="1464503"/>
            <a:ext cx="1356981" cy="2800000"/>
          </a:xfrm>
          <a:prstGeom prst="rect">
            <a:avLst/>
          </a:prstGeom>
          <a:ln>
            <a:noFill/>
          </a:ln>
        </p:spPr>
      </p:pic>
      <p:sp>
        <p:nvSpPr>
          <p:cNvPr id="13" name="Rectangle 12">
            <a:extLst>
              <a:ext uri="{FF2B5EF4-FFF2-40B4-BE49-F238E27FC236}">
                <a16:creationId xmlns:a16="http://schemas.microsoft.com/office/drawing/2014/main" id="{DC5A2049-7EB0-7630-56CE-ADB8D2700769}"/>
              </a:ext>
            </a:extLst>
          </p:cNvPr>
          <p:cNvSpPr/>
          <p:nvPr/>
        </p:nvSpPr>
        <p:spPr>
          <a:xfrm>
            <a:off x="1460131" y="1464503"/>
            <a:ext cx="9230708" cy="2800000"/>
          </a:xfrm>
          <a:prstGeom prst="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                </a:t>
            </a:r>
          </a:p>
        </p:txBody>
      </p:sp>
      <p:pic>
        <p:nvPicPr>
          <p:cNvPr id="16" name="Picture 15" descr="A screenshot of a computer&#10;&#10;Description automatically generated">
            <a:extLst>
              <a:ext uri="{FF2B5EF4-FFF2-40B4-BE49-F238E27FC236}">
                <a16:creationId xmlns:a16="http://schemas.microsoft.com/office/drawing/2014/main" id="{D6092C99-76A1-ADEC-2C0C-64D4BB39E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866" y="2234758"/>
            <a:ext cx="3252482" cy="4059489"/>
          </a:xfrm>
          <a:prstGeom prst="rect">
            <a:avLst/>
          </a:prstGeom>
          <a:ln w="25400">
            <a:solidFill>
              <a:srgbClr val="00B050"/>
            </a:solidFill>
          </a:ln>
        </p:spPr>
      </p:pic>
    </p:spTree>
    <p:extLst>
      <p:ext uri="{BB962C8B-B14F-4D97-AF65-F5344CB8AC3E}">
        <p14:creationId xmlns:p14="http://schemas.microsoft.com/office/powerpoint/2010/main" val="367114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6AE038-4744-EF55-DA6B-DF1AC879D7CA}"/>
              </a:ext>
            </a:extLst>
          </p:cNvPr>
          <p:cNvSpPr/>
          <p:nvPr/>
        </p:nvSpPr>
        <p:spPr>
          <a:xfrm>
            <a:off x="2787417" y="2863789"/>
            <a:ext cx="7518001" cy="1365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person squatting down with a compass in the middle&#10;&#10;Description automatically generated">
            <a:extLst>
              <a:ext uri="{FF2B5EF4-FFF2-40B4-BE49-F238E27FC236}">
                <a16:creationId xmlns:a16="http://schemas.microsoft.com/office/drawing/2014/main" id="{0F547368-CA2F-8772-F0C2-9D89D908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992" y="2241286"/>
            <a:ext cx="1312582" cy="1312582"/>
          </a:xfrm>
          <a:prstGeom prst="rect">
            <a:avLst/>
          </a:prstGeom>
        </p:spPr>
      </p:pic>
      <p:pic>
        <p:nvPicPr>
          <p:cNvPr id="8" name="Picture 7" descr="A group of women looking at a map&#10;&#10;Description automatically generated">
            <a:extLst>
              <a:ext uri="{FF2B5EF4-FFF2-40B4-BE49-F238E27FC236}">
                <a16:creationId xmlns:a16="http://schemas.microsoft.com/office/drawing/2014/main" id="{D897DB56-582C-B246-882A-EBB6381C4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213" y="2241286"/>
            <a:ext cx="1312582" cy="1312582"/>
          </a:xfrm>
          <a:prstGeom prst="rect">
            <a:avLst/>
          </a:prstGeom>
        </p:spPr>
      </p:pic>
      <p:pic>
        <p:nvPicPr>
          <p:cNvPr id="10" name="Picture 9" descr="A person with a green circle&#10;&#10;Description automatically generated with medium confidence">
            <a:extLst>
              <a:ext uri="{FF2B5EF4-FFF2-40B4-BE49-F238E27FC236}">
                <a16:creationId xmlns:a16="http://schemas.microsoft.com/office/drawing/2014/main" id="{9DC6D7C5-1D1C-9735-9D4C-5D9241365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771" y="2241286"/>
            <a:ext cx="1312582" cy="1312582"/>
          </a:xfrm>
          <a:prstGeom prst="rect">
            <a:avLst/>
          </a:prstGeom>
        </p:spPr>
      </p:pic>
      <p:pic>
        <p:nvPicPr>
          <p:cNvPr id="11" name="Picture 10" descr="A child reading a book&#10;&#10;Description automatically generated">
            <a:extLst>
              <a:ext uri="{FF2B5EF4-FFF2-40B4-BE49-F238E27FC236}">
                <a16:creationId xmlns:a16="http://schemas.microsoft.com/office/drawing/2014/main" id="{6FA3BA4A-ADC1-418B-DFFD-AE09CD07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4" y="2241286"/>
            <a:ext cx="1312582" cy="1312582"/>
          </a:xfrm>
          <a:prstGeom prst="rect">
            <a:avLst/>
          </a:prstGeom>
        </p:spPr>
      </p:pic>
      <p:sp>
        <p:nvSpPr>
          <p:cNvPr id="2" name="Slide Number Placeholder 5">
            <a:extLst>
              <a:ext uri="{FF2B5EF4-FFF2-40B4-BE49-F238E27FC236}">
                <a16:creationId xmlns:a16="http://schemas.microsoft.com/office/drawing/2014/main" id="{4047FC2E-30C1-4772-809C-D115E28C3820}"/>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sp>
        <p:nvSpPr>
          <p:cNvPr id="5" name="TextBox 4">
            <a:extLst>
              <a:ext uri="{FF2B5EF4-FFF2-40B4-BE49-F238E27FC236}">
                <a16:creationId xmlns:a16="http://schemas.microsoft.com/office/drawing/2014/main" id="{31C803AB-DF19-D273-EAFF-4000317A0E32}"/>
              </a:ext>
            </a:extLst>
          </p:cNvPr>
          <p:cNvSpPr txBox="1"/>
          <p:nvPr/>
        </p:nvSpPr>
        <p:spPr>
          <a:xfrm>
            <a:off x="1824031" y="3628886"/>
            <a:ext cx="1926771" cy="1077218"/>
          </a:xfrm>
          <a:prstGeom prst="rect">
            <a:avLst/>
          </a:prstGeom>
          <a:noFill/>
        </p:spPr>
        <p:txBody>
          <a:bodyPr wrap="square">
            <a:spAutoFit/>
          </a:bodyPr>
          <a:lstStyle/>
          <a:p>
            <a:pPr algn="ctr"/>
            <a:r>
              <a:rPr lang="en-US" sz="3200" b="1" dirty="0" err="1">
                <a:solidFill>
                  <a:schemeClr val="accent6"/>
                </a:solidFill>
                <a:ea typeface="Roboto"/>
              </a:rPr>
              <a:t>Remue</a:t>
            </a:r>
            <a:r>
              <a:rPr lang="en-US" sz="3200" b="1" dirty="0">
                <a:solidFill>
                  <a:schemeClr val="accent6"/>
                </a:solidFill>
                <a:ea typeface="Roboto"/>
              </a:rPr>
              <a:t>-</a:t>
            </a:r>
          </a:p>
          <a:p>
            <a:pPr algn="ctr"/>
            <a:r>
              <a:rPr lang="en-US" sz="3200" b="1" dirty="0" err="1">
                <a:solidFill>
                  <a:schemeClr val="accent6"/>
                </a:solidFill>
                <a:ea typeface="Roboto"/>
              </a:rPr>
              <a:t>méninges</a:t>
            </a:r>
            <a:endParaRPr lang="en-CA" sz="3200" dirty="0">
              <a:solidFill>
                <a:schemeClr val="accent6"/>
              </a:solidFill>
            </a:endParaRPr>
          </a:p>
        </p:txBody>
      </p:sp>
      <p:sp>
        <p:nvSpPr>
          <p:cNvPr id="7" name="TextBox 6">
            <a:extLst>
              <a:ext uri="{FF2B5EF4-FFF2-40B4-BE49-F238E27FC236}">
                <a16:creationId xmlns:a16="http://schemas.microsoft.com/office/drawing/2014/main" id="{24C2129F-5124-CB9F-72B3-26B55949159F}"/>
              </a:ext>
            </a:extLst>
          </p:cNvPr>
          <p:cNvSpPr txBox="1"/>
          <p:nvPr/>
        </p:nvSpPr>
        <p:spPr>
          <a:xfrm>
            <a:off x="4336119" y="3628886"/>
            <a:ext cx="1926771" cy="584775"/>
          </a:xfrm>
          <a:prstGeom prst="rect">
            <a:avLst/>
          </a:prstGeom>
          <a:noFill/>
        </p:spPr>
        <p:txBody>
          <a:bodyPr wrap="square">
            <a:spAutoFit/>
          </a:bodyPr>
          <a:lstStyle/>
          <a:p>
            <a:pPr algn="ctr"/>
            <a:r>
              <a:rPr lang="en-US" sz="3200" dirty="0" err="1">
                <a:ea typeface="Roboto"/>
              </a:rPr>
              <a:t>Planifier</a:t>
            </a:r>
            <a:endParaRPr lang="en-CA" sz="3200" dirty="0"/>
          </a:p>
        </p:txBody>
      </p:sp>
      <p:sp>
        <p:nvSpPr>
          <p:cNvPr id="13" name="TextBox 12">
            <a:extLst>
              <a:ext uri="{FF2B5EF4-FFF2-40B4-BE49-F238E27FC236}">
                <a16:creationId xmlns:a16="http://schemas.microsoft.com/office/drawing/2014/main" id="{E5DDC42B-2538-CA88-D7F5-B1F040E44226}"/>
              </a:ext>
            </a:extLst>
          </p:cNvPr>
          <p:cNvSpPr txBox="1"/>
          <p:nvPr/>
        </p:nvSpPr>
        <p:spPr>
          <a:xfrm>
            <a:off x="9219617" y="3628886"/>
            <a:ext cx="2225455" cy="584775"/>
          </a:xfrm>
          <a:prstGeom prst="rect">
            <a:avLst/>
          </a:prstGeom>
          <a:noFill/>
        </p:spPr>
        <p:txBody>
          <a:bodyPr wrap="square">
            <a:spAutoFit/>
          </a:bodyPr>
          <a:lstStyle/>
          <a:p>
            <a:pPr algn="ctr"/>
            <a:r>
              <a:rPr lang="en-US" sz="3200" dirty="0" err="1">
                <a:ea typeface="Roboto"/>
              </a:rPr>
              <a:t>Rétroaction</a:t>
            </a:r>
            <a:endParaRPr lang="en-CA" sz="3200" dirty="0"/>
          </a:p>
        </p:txBody>
      </p:sp>
      <p:sp>
        <p:nvSpPr>
          <p:cNvPr id="14" name="TextBox 13">
            <a:extLst>
              <a:ext uri="{FF2B5EF4-FFF2-40B4-BE49-F238E27FC236}">
                <a16:creationId xmlns:a16="http://schemas.microsoft.com/office/drawing/2014/main" id="{4BA0AF67-18F1-4BCB-5A36-4B700ADD1E42}"/>
              </a:ext>
            </a:extLst>
          </p:cNvPr>
          <p:cNvSpPr txBox="1"/>
          <p:nvPr/>
        </p:nvSpPr>
        <p:spPr>
          <a:xfrm>
            <a:off x="6777868" y="3628886"/>
            <a:ext cx="1926771" cy="584775"/>
          </a:xfrm>
          <a:prstGeom prst="rect">
            <a:avLst/>
          </a:prstGeom>
          <a:noFill/>
        </p:spPr>
        <p:txBody>
          <a:bodyPr wrap="square">
            <a:spAutoFit/>
          </a:bodyPr>
          <a:lstStyle/>
          <a:p>
            <a:pPr algn="ctr"/>
            <a:r>
              <a:rPr lang="en-US" sz="3200" dirty="0">
                <a:ea typeface="Roboto"/>
              </a:rPr>
              <a:t>Voyage</a:t>
            </a:r>
            <a:endParaRPr lang="en-CA" sz="3200" dirty="0"/>
          </a:p>
        </p:txBody>
      </p:sp>
    </p:spTree>
    <p:extLst>
      <p:ext uri="{BB962C8B-B14F-4D97-AF65-F5344CB8AC3E}">
        <p14:creationId xmlns:p14="http://schemas.microsoft.com/office/powerpoint/2010/main" val="340917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014D24-BD09-62DE-84D9-B720063AA16B}"/>
              </a:ext>
            </a:extLst>
          </p:cNvPr>
          <p:cNvSpPr txBox="1"/>
          <p:nvPr/>
        </p:nvSpPr>
        <p:spPr>
          <a:xfrm>
            <a:off x="7205539" y="695580"/>
            <a:ext cx="3466380" cy="1015663"/>
          </a:xfrm>
          <a:prstGeom prst="rect">
            <a:avLst/>
          </a:prstGeom>
          <a:noFill/>
        </p:spPr>
        <p:txBody>
          <a:bodyPr wrap="square" rtlCol="0">
            <a:spAutoFit/>
          </a:bodyPr>
          <a:lstStyle/>
          <a:p>
            <a:endParaRPr lang="en-US" sz="2400" b="1"/>
          </a:p>
          <a:p>
            <a:endParaRPr lang="en-US"/>
          </a:p>
          <a:p>
            <a:endParaRPr lang="en-CA"/>
          </a:p>
        </p:txBody>
      </p:sp>
      <p:sp>
        <p:nvSpPr>
          <p:cNvPr id="3" name="TextBox 2">
            <a:extLst>
              <a:ext uri="{FF2B5EF4-FFF2-40B4-BE49-F238E27FC236}">
                <a16:creationId xmlns:a16="http://schemas.microsoft.com/office/drawing/2014/main" id="{AD6A06A9-445C-3226-5D5C-9E680863ACDA}"/>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US" sz="3200" b="1" dirty="0" err="1">
                <a:latin typeface="Meta-Bold"/>
              </a:rPr>
              <a:t>Remue-méninges</a:t>
            </a:r>
            <a:r>
              <a:rPr lang="en-US" sz="3200" b="1" dirty="0">
                <a:latin typeface="Meta-Bold"/>
              </a:rPr>
              <a:t> - Vue </a:t>
            </a:r>
            <a:r>
              <a:rPr lang="en-US" sz="3200" b="1" dirty="0" err="1">
                <a:latin typeface="Meta-Bold"/>
              </a:rPr>
              <a:t>d'ensemble</a:t>
            </a:r>
            <a:endParaRPr lang="en-CA" sz="3200" b="1" dirty="0">
              <a:latin typeface="Meta-Bold"/>
            </a:endParaRPr>
          </a:p>
        </p:txBody>
      </p:sp>
      <p:sp>
        <p:nvSpPr>
          <p:cNvPr id="4" name="Oval 3">
            <a:extLst>
              <a:ext uri="{FF2B5EF4-FFF2-40B4-BE49-F238E27FC236}">
                <a16:creationId xmlns:a16="http://schemas.microsoft.com/office/drawing/2014/main" id="{EEBBB77C-0656-640C-A677-B8B79A76FDFF}"/>
              </a:ext>
            </a:extLst>
          </p:cNvPr>
          <p:cNvSpPr/>
          <p:nvPr/>
        </p:nvSpPr>
        <p:spPr>
          <a:xfrm>
            <a:off x="1598219" y="195612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434704CB-EB9C-6FF6-7988-E4F004A184E7}"/>
              </a:ext>
            </a:extLst>
          </p:cNvPr>
          <p:cNvSpPr txBox="1"/>
          <p:nvPr/>
        </p:nvSpPr>
        <p:spPr>
          <a:xfrm>
            <a:off x="1376083" y="1000634"/>
            <a:ext cx="9496540" cy="671915"/>
          </a:xfrm>
          <a:prstGeom prst="rect">
            <a:avLst/>
          </a:prstGeom>
          <a:noFill/>
        </p:spPr>
        <p:txBody>
          <a:bodyPr wrap="square">
            <a:spAutoFit/>
          </a:bodyPr>
          <a:lstStyle/>
          <a:p>
            <a:pPr>
              <a:lnSpc>
                <a:spcPct val="107000"/>
              </a:lnSpc>
            </a:pPr>
            <a:r>
              <a:rPr lang="fr-FR" sz="1800" b="1" kern="100" dirty="0">
                <a:latin typeface="Calibri"/>
                <a:ea typeface="Calibri" panose="020F0502020204030204" pitchFamily="34" charset="0"/>
                <a:cs typeface="Arial"/>
              </a:rPr>
              <a:t>Remue-méninges : </a:t>
            </a:r>
            <a:r>
              <a:rPr lang="fr-FR" sz="1800" kern="100" dirty="0">
                <a:latin typeface="Calibri"/>
                <a:ea typeface="Calibri" panose="020F0502020204030204" pitchFamily="34" charset="0"/>
                <a:cs typeface="Arial"/>
              </a:rPr>
              <a:t>Dans cette section, l'objectif est d'aider les participants à trouver des idées et à concevoir leur voyage d'aventure. À la fin de cette section, les participants devraient avoir :</a:t>
            </a:r>
          </a:p>
        </p:txBody>
      </p:sp>
      <p:sp>
        <p:nvSpPr>
          <p:cNvPr id="13" name="TextBox 12">
            <a:extLst>
              <a:ext uri="{FF2B5EF4-FFF2-40B4-BE49-F238E27FC236}">
                <a16:creationId xmlns:a16="http://schemas.microsoft.com/office/drawing/2014/main" id="{6444B76F-96D5-EF0D-89CF-24000A679CC3}"/>
              </a:ext>
            </a:extLst>
          </p:cNvPr>
          <p:cNvSpPr txBox="1"/>
          <p:nvPr/>
        </p:nvSpPr>
        <p:spPr>
          <a:xfrm>
            <a:off x="1831180" y="1820488"/>
            <a:ext cx="7998125" cy="369332"/>
          </a:xfrm>
          <a:prstGeom prst="rect">
            <a:avLst/>
          </a:prstGeom>
          <a:noFill/>
        </p:spPr>
        <p:txBody>
          <a:bodyPr wrap="square">
            <a:spAutoFit/>
          </a:bodyPr>
          <a:lstStyle/>
          <a:p>
            <a:r>
              <a:rPr lang="fr-FR" sz="1800" dirty="0">
                <a:latin typeface="Calibri"/>
                <a:cs typeface="Calibri"/>
              </a:rPr>
              <a:t>Remue-méninges sur les options réalistes en matière de voyage d'aventure</a:t>
            </a:r>
          </a:p>
        </p:txBody>
      </p:sp>
      <p:sp>
        <p:nvSpPr>
          <p:cNvPr id="14" name="Oval 13">
            <a:extLst>
              <a:ext uri="{FF2B5EF4-FFF2-40B4-BE49-F238E27FC236}">
                <a16:creationId xmlns:a16="http://schemas.microsoft.com/office/drawing/2014/main" id="{BB3EBAB2-83F8-F437-67FA-F993EEF2E0F8}"/>
              </a:ext>
            </a:extLst>
          </p:cNvPr>
          <p:cNvSpPr/>
          <p:nvPr/>
        </p:nvSpPr>
        <p:spPr>
          <a:xfrm>
            <a:off x="1598219" y="244190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BD05903-33A3-2B39-A747-9D71AB7F7735}"/>
              </a:ext>
            </a:extLst>
          </p:cNvPr>
          <p:cNvSpPr txBox="1"/>
          <p:nvPr/>
        </p:nvSpPr>
        <p:spPr>
          <a:xfrm>
            <a:off x="1831181" y="2306263"/>
            <a:ext cx="6100762" cy="369332"/>
          </a:xfrm>
          <a:prstGeom prst="rect">
            <a:avLst/>
          </a:prstGeom>
          <a:noFill/>
        </p:spPr>
        <p:txBody>
          <a:bodyPr wrap="square">
            <a:spAutoFit/>
          </a:bodyPr>
          <a:lstStyle/>
          <a:p>
            <a:r>
              <a:rPr lang="fr-FR" sz="1800" dirty="0">
                <a:latin typeface="Calibri"/>
                <a:cs typeface="Calibri"/>
              </a:rPr>
              <a:t>Choisir un voyage d'aventure réaliste.</a:t>
            </a:r>
          </a:p>
        </p:txBody>
      </p:sp>
      <p:sp>
        <p:nvSpPr>
          <p:cNvPr id="16" name="Oval 15">
            <a:extLst>
              <a:ext uri="{FF2B5EF4-FFF2-40B4-BE49-F238E27FC236}">
                <a16:creationId xmlns:a16="http://schemas.microsoft.com/office/drawing/2014/main" id="{6BF79180-85B1-569A-FD35-5BD7FFE6C718}"/>
              </a:ext>
            </a:extLst>
          </p:cNvPr>
          <p:cNvSpPr/>
          <p:nvPr/>
        </p:nvSpPr>
        <p:spPr>
          <a:xfrm>
            <a:off x="1598219" y="293720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EAC2431-165D-6E17-C543-04BBA8BB16BF}"/>
              </a:ext>
            </a:extLst>
          </p:cNvPr>
          <p:cNvSpPr txBox="1"/>
          <p:nvPr/>
        </p:nvSpPr>
        <p:spPr>
          <a:xfrm>
            <a:off x="1831180" y="2801563"/>
            <a:ext cx="8227220" cy="369332"/>
          </a:xfrm>
          <a:prstGeom prst="rect">
            <a:avLst/>
          </a:prstGeom>
          <a:noFill/>
        </p:spPr>
        <p:txBody>
          <a:bodyPr wrap="square">
            <a:spAutoFit/>
          </a:bodyPr>
          <a:lstStyle/>
          <a:p>
            <a:r>
              <a:rPr lang="fr-FR" sz="1800" dirty="0">
                <a:latin typeface="Calibri"/>
                <a:cs typeface="Calibri"/>
              </a:rPr>
              <a:t>Travailler avec le responsable du Prix pour revoir l'idée et la faire approuver.</a:t>
            </a:r>
          </a:p>
        </p:txBody>
      </p:sp>
      <p:sp>
        <p:nvSpPr>
          <p:cNvPr id="18" name="Oval 17">
            <a:extLst>
              <a:ext uri="{FF2B5EF4-FFF2-40B4-BE49-F238E27FC236}">
                <a16:creationId xmlns:a16="http://schemas.microsoft.com/office/drawing/2014/main" id="{2D3E4ADC-0D95-B3F9-172F-2A22EFF2E281}"/>
              </a:ext>
            </a:extLst>
          </p:cNvPr>
          <p:cNvSpPr/>
          <p:nvPr/>
        </p:nvSpPr>
        <p:spPr>
          <a:xfrm>
            <a:off x="1598219" y="343250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01F662F5-89CC-3264-EABA-6E0DFDC82DA3}"/>
              </a:ext>
            </a:extLst>
          </p:cNvPr>
          <p:cNvSpPr txBox="1"/>
          <p:nvPr/>
        </p:nvSpPr>
        <p:spPr>
          <a:xfrm>
            <a:off x="1831180" y="3296863"/>
            <a:ext cx="7522369" cy="369332"/>
          </a:xfrm>
          <a:prstGeom prst="rect">
            <a:avLst/>
          </a:prstGeom>
          <a:noFill/>
        </p:spPr>
        <p:txBody>
          <a:bodyPr wrap="square">
            <a:spAutoFit/>
          </a:bodyPr>
          <a:lstStyle/>
          <a:p>
            <a:r>
              <a:rPr lang="fr-FR" sz="1800" dirty="0">
                <a:latin typeface="Calibri"/>
                <a:cs typeface="Calibri"/>
              </a:rPr>
              <a:t>Réfléchir au budget/financement du voyage.</a:t>
            </a:r>
          </a:p>
        </p:txBody>
      </p:sp>
      <p:sp>
        <p:nvSpPr>
          <p:cNvPr id="20" name="Oval 19">
            <a:extLst>
              <a:ext uri="{FF2B5EF4-FFF2-40B4-BE49-F238E27FC236}">
                <a16:creationId xmlns:a16="http://schemas.microsoft.com/office/drawing/2014/main" id="{1572C94D-DE2A-9B0A-5649-4DD4D4F0BA55}"/>
              </a:ext>
            </a:extLst>
          </p:cNvPr>
          <p:cNvSpPr/>
          <p:nvPr/>
        </p:nvSpPr>
        <p:spPr>
          <a:xfrm>
            <a:off x="1598219" y="394377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0726013A-16CD-DB4E-AEE7-E24222B3136A}"/>
              </a:ext>
            </a:extLst>
          </p:cNvPr>
          <p:cNvSpPr txBox="1"/>
          <p:nvPr/>
        </p:nvSpPr>
        <p:spPr>
          <a:xfrm>
            <a:off x="1831180" y="3808141"/>
            <a:ext cx="7522369" cy="369332"/>
          </a:xfrm>
          <a:prstGeom prst="rect">
            <a:avLst/>
          </a:prstGeom>
          <a:noFill/>
        </p:spPr>
        <p:txBody>
          <a:bodyPr wrap="square">
            <a:spAutoFit/>
          </a:bodyPr>
          <a:lstStyle/>
          <a:p>
            <a:r>
              <a:rPr lang="fr-FR" sz="1800" dirty="0">
                <a:latin typeface="Calibri"/>
                <a:cs typeface="Calibri"/>
              </a:rPr>
              <a:t>Connaître les participants.</a:t>
            </a:r>
          </a:p>
        </p:txBody>
      </p:sp>
      <p:sp>
        <p:nvSpPr>
          <p:cNvPr id="22" name="Oval 21">
            <a:extLst>
              <a:ext uri="{FF2B5EF4-FFF2-40B4-BE49-F238E27FC236}">
                <a16:creationId xmlns:a16="http://schemas.microsoft.com/office/drawing/2014/main" id="{E6C82D70-600B-2D4A-E857-C570D02A9F97}"/>
              </a:ext>
            </a:extLst>
          </p:cNvPr>
          <p:cNvSpPr/>
          <p:nvPr/>
        </p:nvSpPr>
        <p:spPr>
          <a:xfrm>
            <a:off x="1598219" y="447472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AB39753A-CD7A-8291-78AC-EBDACE06C8A6}"/>
              </a:ext>
            </a:extLst>
          </p:cNvPr>
          <p:cNvSpPr txBox="1"/>
          <p:nvPr/>
        </p:nvSpPr>
        <p:spPr>
          <a:xfrm>
            <a:off x="1831180" y="4339083"/>
            <a:ext cx="7522369" cy="369332"/>
          </a:xfrm>
          <a:prstGeom prst="rect">
            <a:avLst/>
          </a:prstGeom>
          <a:noFill/>
        </p:spPr>
        <p:txBody>
          <a:bodyPr wrap="square">
            <a:spAutoFit/>
          </a:bodyPr>
          <a:lstStyle/>
          <a:p>
            <a:r>
              <a:rPr lang="fr-FR" sz="1800" dirty="0">
                <a:latin typeface="Calibri"/>
                <a:cs typeface="Calibri"/>
              </a:rPr>
              <a:t>Décider d'un lieu général.</a:t>
            </a:r>
          </a:p>
        </p:txBody>
      </p:sp>
      <p:sp>
        <p:nvSpPr>
          <p:cNvPr id="24" name="Oval 23">
            <a:extLst>
              <a:ext uri="{FF2B5EF4-FFF2-40B4-BE49-F238E27FC236}">
                <a16:creationId xmlns:a16="http://schemas.microsoft.com/office/drawing/2014/main" id="{5510C7B4-CF2B-9634-F82E-90755AEAD159}"/>
              </a:ext>
            </a:extLst>
          </p:cNvPr>
          <p:cNvSpPr/>
          <p:nvPr/>
        </p:nvSpPr>
        <p:spPr>
          <a:xfrm>
            <a:off x="1598219" y="5005663"/>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933A23C3-77A0-C4D5-CCE1-65B665B20E22}"/>
              </a:ext>
            </a:extLst>
          </p:cNvPr>
          <p:cNvSpPr txBox="1"/>
          <p:nvPr/>
        </p:nvSpPr>
        <p:spPr>
          <a:xfrm>
            <a:off x="1831180" y="4870025"/>
            <a:ext cx="7522369" cy="369332"/>
          </a:xfrm>
          <a:prstGeom prst="rect">
            <a:avLst/>
          </a:prstGeom>
          <a:noFill/>
        </p:spPr>
        <p:txBody>
          <a:bodyPr wrap="square">
            <a:spAutoFit/>
          </a:bodyPr>
          <a:lstStyle/>
          <a:p>
            <a:r>
              <a:rPr lang="fr-FR" sz="1800" dirty="0">
                <a:latin typeface="Calibri"/>
                <a:cs typeface="Calibri"/>
              </a:rPr>
              <a:t>Décider du calendrier et de la durée.</a:t>
            </a:r>
          </a:p>
        </p:txBody>
      </p:sp>
      <p:sp>
        <p:nvSpPr>
          <p:cNvPr id="26" name="Oval 25">
            <a:extLst>
              <a:ext uri="{FF2B5EF4-FFF2-40B4-BE49-F238E27FC236}">
                <a16:creationId xmlns:a16="http://schemas.microsoft.com/office/drawing/2014/main" id="{531E621B-A42E-8FCD-DE3B-906305DDB637}"/>
              </a:ext>
            </a:extLst>
          </p:cNvPr>
          <p:cNvSpPr/>
          <p:nvPr/>
        </p:nvSpPr>
        <p:spPr>
          <a:xfrm>
            <a:off x="1598219" y="554858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EE4CBC38-66B3-AC26-C050-F3D38944A5F2}"/>
              </a:ext>
            </a:extLst>
          </p:cNvPr>
          <p:cNvSpPr txBox="1"/>
          <p:nvPr/>
        </p:nvSpPr>
        <p:spPr>
          <a:xfrm>
            <a:off x="1831180" y="5412950"/>
            <a:ext cx="7522369" cy="369332"/>
          </a:xfrm>
          <a:prstGeom prst="rect">
            <a:avLst/>
          </a:prstGeom>
          <a:noFill/>
        </p:spPr>
        <p:txBody>
          <a:bodyPr wrap="square">
            <a:spAutoFit/>
          </a:bodyPr>
          <a:lstStyle/>
          <a:p>
            <a:r>
              <a:rPr lang="fr-FR" sz="1800" dirty="0">
                <a:latin typeface="Calibri"/>
                <a:cs typeface="Calibri"/>
              </a:rPr>
              <a:t>Choisir l'activité et le mode de transport.</a:t>
            </a:r>
            <a:endParaRPr lang="en-US" sz="1800" b="1" dirty="0">
              <a:latin typeface="Calibri"/>
              <a:cs typeface="Calibri"/>
            </a:endParaRPr>
          </a:p>
        </p:txBody>
      </p:sp>
      <p:sp>
        <p:nvSpPr>
          <p:cNvPr id="2" name="Slide Number Placeholder 5">
            <a:extLst>
              <a:ext uri="{FF2B5EF4-FFF2-40B4-BE49-F238E27FC236}">
                <a16:creationId xmlns:a16="http://schemas.microsoft.com/office/drawing/2014/main" id="{CEA34FCC-9B11-A2C1-7106-756DA153B51A}"/>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5" name="Picture 4">
            <a:extLst>
              <a:ext uri="{FF2B5EF4-FFF2-40B4-BE49-F238E27FC236}">
                <a16:creationId xmlns:a16="http://schemas.microsoft.com/office/drawing/2014/main" id="{6A6B7AE5-3009-0A7B-F9FA-CA2D17485D9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69648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EC5A57-BDDE-43D3-E924-9558F33DD1C0}"/>
              </a:ext>
            </a:extLst>
          </p:cNvPr>
          <p:cNvSpPr txBox="1"/>
          <p:nvPr/>
        </p:nvSpPr>
        <p:spPr>
          <a:xfrm>
            <a:off x="1376083" y="1010245"/>
            <a:ext cx="9744201" cy="707886"/>
          </a:xfrm>
          <a:prstGeom prst="rect">
            <a:avLst/>
          </a:prstGeom>
          <a:noFill/>
        </p:spPr>
        <p:txBody>
          <a:bodyPr wrap="square" rtlCol="0">
            <a:spAutoFit/>
          </a:bodyPr>
          <a:lstStyle/>
          <a:p>
            <a:r>
              <a:rPr lang="fr-FR" sz="1800" b="1" dirty="0"/>
              <a:t>Les participants trouveront ci-dessous quelques moyens de faire jaillir des idées :</a:t>
            </a:r>
            <a:endParaRPr lang="en-US" sz="2200" dirty="0"/>
          </a:p>
          <a:p>
            <a:endParaRPr lang="en-CA" sz="2200" dirty="0"/>
          </a:p>
        </p:txBody>
      </p:sp>
      <p:sp>
        <p:nvSpPr>
          <p:cNvPr id="4" name="TextBox 3">
            <a:extLst>
              <a:ext uri="{FF2B5EF4-FFF2-40B4-BE49-F238E27FC236}">
                <a16:creationId xmlns:a16="http://schemas.microsoft.com/office/drawing/2014/main" id="{799B0391-0BD7-E072-1123-559F17563419}"/>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r>
              <a:rPr lang="en-CA" sz="3200" b="1" dirty="0" err="1">
                <a:latin typeface="Meta-Bold"/>
              </a:rPr>
              <a:t>Remue-méninges</a:t>
            </a:r>
            <a:r>
              <a:rPr lang="en-CA" sz="3200" b="1" dirty="0">
                <a:latin typeface="Meta-Bold"/>
              </a:rPr>
              <a:t> - Techniques</a:t>
            </a:r>
          </a:p>
        </p:txBody>
      </p:sp>
      <p:sp>
        <p:nvSpPr>
          <p:cNvPr id="8" name="Oval 7">
            <a:extLst>
              <a:ext uri="{FF2B5EF4-FFF2-40B4-BE49-F238E27FC236}">
                <a16:creationId xmlns:a16="http://schemas.microsoft.com/office/drawing/2014/main" id="{9ECAE9C5-CEA3-BB14-26C2-304BA0550D6F}"/>
              </a:ext>
            </a:extLst>
          </p:cNvPr>
          <p:cNvSpPr/>
          <p:nvPr/>
        </p:nvSpPr>
        <p:spPr>
          <a:xfrm>
            <a:off x="1598219" y="1702742"/>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1463969-1935-097D-31E0-1794661AC6E3}"/>
              </a:ext>
            </a:extLst>
          </p:cNvPr>
          <p:cNvSpPr txBox="1"/>
          <p:nvPr/>
        </p:nvSpPr>
        <p:spPr>
          <a:xfrm>
            <a:off x="1918411" y="1575409"/>
            <a:ext cx="8799450" cy="1264642"/>
          </a:xfrm>
          <a:prstGeom prst="rect">
            <a:avLst/>
          </a:prstGeom>
          <a:noFill/>
        </p:spPr>
        <p:txBody>
          <a:bodyPr wrap="square">
            <a:spAutoFit/>
          </a:bodyPr>
          <a:lstStyle/>
          <a:p>
            <a:pPr lvl="0">
              <a:lnSpc>
                <a:spcPct val="107000"/>
              </a:lnSpc>
              <a:spcAft>
                <a:spcPts val="800"/>
              </a:spcAft>
              <a:tabLst>
                <a:tab pos="457200" algn="l"/>
              </a:tabLst>
            </a:pPr>
            <a:r>
              <a:rPr lang="fr-FR" sz="1800" b="1" dirty="0"/>
              <a:t>Technique du groupe nominal : </a:t>
            </a:r>
            <a:r>
              <a:rPr lang="fr-FR" sz="1800" dirty="0"/>
              <a:t>Les participants écrivent silencieusement leurs idées, qui sont ensuite partagées sans discussion. Les participants discutent ensuite et classent anonymement les idées afin d'identifier les plus prometteuses. (Cette technique est idéale pour faire circuler les idées lorsque les participants ont peur de s'exprimer).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D3230573-8729-6305-F6BF-CA15AD06D897}"/>
              </a:ext>
            </a:extLst>
          </p:cNvPr>
          <p:cNvSpPr/>
          <p:nvPr/>
        </p:nvSpPr>
        <p:spPr>
          <a:xfrm>
            <a:off x="1598219" y="327590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8D2755D-180B-9532-B709-AF4D0C307995}"/>
              </a:ext>
            </a:extLst>
          </p:cNvPr>
          <p:cNvSpPr txBox="1"/>
          <p:nvPr/>
        </p:nvSpPr>
        <p:spPr>
          <a:xfrm>
            <a:off x="1918411" y="3148571"/>
            <a:ext cx="8954212" cy="923330"/>
          </a:xfrm>
          <a:prstGeom prst="rect">
            <a:avLst/>
          </a:prstGeom>
          <a:noFill/>
        </p:spPr>
        <p:txBody>
          <a:bodyPr wrap="square">
            <a:spAutoFit/>
          </a:bodyPr>
          <a:lstStyle/>
          <a:p>
            <a:r>
              <a:rPr lang="fr-FR" sz="1800" b="1" dirty="0"/>
              <a:t>Remue-méninges en cercle : </a:t>
            </a:r>
            <a:r>
              <a:rPr lang="fr-FR" sz="1800" dirty="0"/>
              <a:t>En cercle, chaque participant partage une idée à tour de rôle. Continuez à faire le tour du cercle jusqu'à ce que tout le monde ait eu l'occasion de contribuer (il peut être utile de permettre à chacun d'élaborer une idée avant de commencer).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D63C5BE6-E037-D398-8897-2B48A0339411}"/>
              </a:ext>
            </a:extLst>
          </p:cNvPr>
          <p:cNvSpPr/>
          <p:nvPr/>
        </p:nvSpPr>
        <p:spPr>
          <a:xfrm>
            <a:off x="1598219" y="4504936"/>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7357CED9-02FD-0EA9-BBEE-3B2916CABB9A}"/>
              </a:ext>
            </a:extLst>
          </p:cNvPr>
          <p:cNvSpPr txBox="1"/>
          <p:nvPr/>
        </p:nvSpPr>
        <p:spPr>
          <a:xfrm>
            <a:off x="1918410" y="4377603"/>
            <a:ext cx="9201873" cy="923330"/>
          </a:xfrm>
          <a:prstGeom prst="rect">
            <a:avLst/>
          </a:prstGeom>
          <a:noFill/>
        </p:spPr>
        <p:txBody>
          <a:bodyPr wrap="square">
            <a:spAutoFit/>
          </a:bodyPr>
          <a:lstStyle/>
          <a:p>
            <a:r>
              <a:rPr lang="fr-FR" sz="1800" b="1" dirty="0"/>
              <a:t>Cartes d'idées : </a:t>
            </a:r>
            <a:r>
              <a:rPr lang="fr-FR" sz="1800" dirty="0"/>
              <a:t>Créez une série de cartes, chacune avec un message différent. Les participants peuvent tirer une carte et discuter ou développer des idées sur la base de ce qu'elle contient.</a:t>
            </a:r>
            <a:br>
              <a:rPr lang="en-US" sz="1800" dirty="0"/>
            </a:br>
            <a:endParaRPr lang="en-US" sz="1800" dirty="0"/>
          </a:p>
        </p:txBody>
      </p:sp>
      <p:sp>
        <p:nvSpPr>
          <p:cNvPr id="16" name="Oval 15">
            <a:extLst>
              <a:ext uri="{FF2B5EF4-FFF2-40B4-BE49-F238E27FC236}">
                <a16:creationId xmlns:a16="http://schemas.microsoft.com/office/drawing/2014/main" id="{FD80C358-041C-D015-5BD5-F510A9F98BFB}"/>
              </a:ext>
            </a:extLst>
          </p:cNvPr>
          <p:cNvSpPr/>
          <p:nvPr/>
        </p:nvSpPr>
        <p:spPr>
          <a:xfrm>
            <a:off x="1598219" y="5429168"/>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EADDB14B-4ED7-2A95-2D24-75D8D6F83B69}"/>
              </a:ext>
            </a:extLst>
          </p:cNvPr>
          <p:cNvSpPr txBox="1"/>
          <p:nvPr/>
        </p:nvSpPr>
        <p:spPr>
          <a:xfrm>
            <a:off x="1918411" y="5301835"/>
            <a:ext cx="8954212" cy="954107"/>
          </a:xfrm>
          <a:prstGeom prst="rect">
            <a:avLst/>
          </a:prstGeom>
          <a:noFill/>
        </p:spPr>
        <p:txBody>
          <a:bodyPr wrap="square">
            <a:spAutoFit/>
          </a:bodyPr>
          <a:lstStyle/>
          <a:p>
            <a:r>
              <a:rPr lang="fr-FR" sz="1800" b="1" dirty="0"/>
              <a:t>Utiliser des plateformes en ligne </a:t>
            </a:r>
            <a:r>
              <a:rPr lang="fr-FR" sz="1800" dirty="0"/>
              <a:t>pour faire du remue-méninge en groupe à distance, comme Google Docs et les tableaux blancs.</a:t>
            </a:r>
            <a:br>
              <a:rPr lang="en-US" sz="2000" dirty="0"/>
            </a:br>
            <a:endParaRPr lang="en-US" sz="2000" dirty="0"/>
          </a:p>
        </p:txBody>
      </p:sp>
      <p:sp>
        <p:nvSpPr>
          <p:cNvPr id="2" name="Slide Number Placeholder 5">
            <a:extLst>
              <a:ext uri="{FF2B5EF4-FFF2-40B4-BE49-F238E27FC236}">
                <a16:creationId xmlns:a16="http://schemas.microsoft.com/office/drawing/2014/main" id="{28C0FE99-B262-2D6C-FFF8-CD8A8E07089A}"/>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0E25034B-D02C-C806-E555-51BA0AE4044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399276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9D5CD8-8888-12CD-8226-4AE71C145FCE}"/>
              </a:ext>
            </a:extLst>
          </p:cNvPr>
          <p:cNvSpPr txBox="1"/>
          <p:nvPr/>
        </p:nvSpPr>
        <p:spPr>
          <a:xfrm>
            <a:off x="1376083" y="178800"/>
            <a:ext cx="949654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err="1">
                <a:ln>
                  <a:noFill/>
                </a:ln>
                <a:solidFill>
                  <a:prstClr val="black"/>
                </a:solidFill>
                <a:effectLst/>
                <a:uLnTx/>
                <a:uFillTx/>
                <a:latin typeface="Meta-Bold"/>
                <a:ea typeface="+mn-ea"/>
                <a:cs typeface="+mn-cs"/>
              </a:rPr>
              <a:t>Remue-méninges</a:t>
            </a:r>
            <a:r>
              <a:rPr kumimoji="0" lang="en-CA" sz="3200" b="1" i="0" u="none" strike="noStrike" kern="1200" cap="none" spc="0" normalizeH="0" baseline="0" noProof="0" dirty="0">
                <a:ln>
                  <a:noFill/>
                </a:ln>
                <a:solidFill>
                  <a:prstClr val="black"/>
                </a:solidFill>
                <a:effectLst/>
                <a:uLnTx/>
                <a:uFillTx/>
                <a:latin typeface="Meta-Bold"/>
                <a:ea typeface="+mn-ea"/>
                <a:cs typeface="+mn-cs"/>
              </a:rPr>
              <a:t> - Recherche</a:t>
            </a:r>
          </a:p>
        </p:txBody>
      </p:sp>
      <p:sp>
        <p:nvSpPr>
          <p:cNvPr id="8" name="Oval 7">
            <a:extLst>
              <a:ext uri="{FF2B5EF4-FFF2-40B4-BE49-F238E27FC236}">
                <a16:creationId xmlns:a16="http://schemas.microsoft.com/office/drawing/2014/main" id="{65342FBA-6B05-2390-37A0-66A7426446F1}"/>
              </a:ext>
            </a:extLst>
          </p:cNvPr>
          <p:cNvSpPr/>
          <p:nvPr/>
        </p:nvSpPr>
        <p:spPr>
          <a:xfrm>
            <a:off x="1598219" y="1279955"/>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618DBF8-CFDA-957C-3D1D-3FF556068E21}"/>
              </a:ext>
            </a:extLst>
          </p:cNvPr>
          <p:cNvSpPr txBox="1"/>
          <p:nvPr/>
        </p:nvSpPr>
        <p:spPr>
          <a:xfrm>
            <a:off x="1918410" y="1152622"/>
            <a:ext cx="9129545" cy="923330"/>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Pertinent dans votre région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Commencez à vous renseigner sur ce qui est disponible dans votre région en cherchant sur Google des activités, des ressources et des lieux dans votre région.</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BD27972-71D2-7C5B-3B7A-673A3F3A201D}"/>
              </a:ext>
            </a:extLst>
          </p:cNvPr>
          <p:cNvSpPr/>
          <p:nvPr/>
        </p:nvSpPr>
        <p:spPr>
          <a:xfrm>
            <a:off x="1598219" y="2253349"/>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C5F384A3-8C71-2FAC-159E-AB54A23E69C2}"/>
              </a:ext>
            </a:extLst>
          </p:cNvPr>
          <p:cNvSpPr txBox="1"/>
          <p:nvPr/>
        </p:nvSpPr>
        <p:spPr>
          <a:xfrm>
            <a:off x="1918411" y="2126016"/>
            <a:ext cx="9129544" cy="1200329"/>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Sites web touristiques locaux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Visitez le site touristique officiel de votre ville ou de votre région. Ces sites fournissent souvent des informations sur les activités de plein air et les attractions de la région.</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C4EEAD9-C36A-5C6F-FD88-D514A9E24862}"/>
              </a:ext>
            </a:extLst>
          </p:cNvPr>
          <p:cNvSpPr/>
          <p:nvPr/>
        </p:nvSpPr>
        <p:spPr>
          <a:xfrm>
            <a:off x="1598219" y="3479791"/>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E8431164-912E-8D41-864B-E68793DD1502}"/>
              </a:ext>
            </a:extLst>
          </p:cNvPr>
          <p:cNvSpPr txBox="1"/>
          <p:nvPr/>
        </p:nvSpPr>
        <p:spPr>
          <a:xfrm>
            <a:off x="1918411" y="3352458"/>
            <a:ext cx="8954212" cy="646331"/>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Guides et cartes locaux :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Recherchez des guides locaux, des cartes et des guides de sentiers.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06B32FD-C113-4733-E6F1-DC14624B9C8D}"/>
              </a:ext>
            </a:extLst>
          </p:cNvPr>
          <p:cNvSpPr/>
          <p:nvPr/>
        </p:nvSpPr>
        <p:spPr>
          <a:xfrm>
            <a:off x="1598219" y="4298054"/>
            <a:ext cx="98056" cy="98056"/>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135ADE51-8C2C-390E-E0DE-AAECC8A6861D}"/>
              </a:ext>
            </a:extLst>
          </p:cNvPr>
          <p:cNvSpPr txBox="1"/>
          <p:nvPr/>
        </p:nvSpPr>
        <p:spPr>
          <a:xfrm>
            <a:off x="1918411" y="4116199"/>
            <a:ext cx="8675370" cy="923330"/>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Forums et groupes de plein air : </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Les participants peuvent rejoindre des forums ou des groupes en ligne sur les activités de plein air dans leur région. Des sites web tels que </a:t>
            </a:r>
            <a:r>
              <a:rPr kumimoji="0" lang="fr-FR" sz="1800" i="0" u="none" strike="noStrike" kern="1200" cap="none" spc="0" normalizeH="0" baseline="0" noProof="0" dirty="0" err="1">
                <a:ln>
                  <a:noFill/>
                </a:ln>
                <a:solidFill>
                  <a:prstClr val="black"/>
                </a:solidFill>
                <a:effectLst/>
                <a:uLnTx/>
                <a:uFillTx/>
                <a:latin typeface="Calibri" panose="020F0502020204030204"/>
                <a:ea typeface="+mn-ea"/>
                <a:cs typeface="+mn-cs"/>
              </a:rPr>
              <a:t>Reddit</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 ou Facebook peuvent être d'excellents endroits pour trouver des recommandations.</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5">
            <a:extLst>
              <a:ext uri="{FF2B5EF4-FFF2-40B4-BE49-F238E27FC236}">
                <a16:creationId xmlns:a16="http://schemas.microsoft.com/office/drawing/2014/main" id="{9F597161-CF22-967F-F8B1-638853BB1ECB}"/>
              </a:ext>
            </a:extLst>
          </p:cNvPr>
          <p:cNvSpPr>
            <a:spLocks noGrp="1"/>
          </p:cNvSpPr>
          <p:nvPr>
            <p:ph type="sldNum" sz="quarter" idx="4"/>
          </p:nvPr>
        </p:nvSpPr>
        <p:spPr>
          <a:xfrm>
            <a:off x="3355676" y="6356352"/>
            <a:ext cx="7998125" cy="365125"/>
          </a:xfrm>
          <a:prstGeom prst="rect">
            <a:avLst/>
          </a:prstGeom>
        </p:spPr>
        <p:txBody>
          <a:bodyPr vert="horz" lIns="91440" tIns="45720" rIns="91440" bIns="45720" rtlCol="0" anchor="ctr"/>
          <a:lstStyle>
            <a:lvl1pPr algn="r">
              <a:defRPr sz="1200">
                <a:solidFill>
                  <a:schemeClr val="tx1"/>
                </a:solidFill>
              </a:defRPr>
            </a:lvl1pPr>
          </a:lstStyle>
          <a:p>
            <a:pPr>
              <a:tabLst>
                <a:tab pos="2971726" algn="ctr"/>
                <a:tab pos="5943451" algn="r"/>
              </a:tabLst>
            </a:pPr>
            <a:r>
              <a:rPr lang="en-CA" kern="100" dirty="0">
                <a:ea typeface="Calibri" panose="020F0502020204030204" pitchFamily="34" charset="0"/>
              </a:rPr>
              <a:t>© </a:t>
            </a:r>
            <a:r>
              <a:rPr lang="fr-FR" kern="100" dirty="0">
                <a:ea typeface="Calibri" panose="020F0502020204030204" pitchFamily="34" charset="0"/>
              </a:rPr>
              <a:t>2023 Prix international du duc d'Édimbourg - Canada, tous droits réservés</a:t>
            </a:r>
            <a:endParaRPr lang="en-CA" kern="100" dirty="0">
              <a:ea typeface="Calibri" panose="020F0502020204030204" pitchFamily="34" charset="0"/>
            </a:endParaRPr>
          </a:p>
        </p:txBody>
      </p:sp>
      <p:pic>
        <p:nvPicPr>
          <p:cNvPr id="3" name="Picture 2">
            <a:extLst>
              <a:ext uri="{FF2B5EF4-FFF2-40B4-BE49-F238E27FC236}">
                <a16:creationId xmlns:a16="http://schemas.microsoft.com/office/drawing/2014/main" id="{FC82F66B-B6A8-44F5-D317-1A8F896A21A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89275" y="845239"/>
            <a:ext cx="11102725" cy="51800"/>
          </a:xfrm>
          <a:prstGeom prst="rect">
            <a:avLst/>
          </a:prstGeom>
        </p:spPr>
      </p:pic>
    </p:spTree>
    <p:extLst>
      <p:ext uri="{BB962C8B-B14F-4D97-AF65-F5344CB8AC3E}">
        <p14:creationId xmlns:p14="http://schemas.microsoft.com/office/powerpoint/2010/main" val="11438518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nager xmlns="67b8e64d-1aae-45b2-9e98-892fa801a2c5" xsi:nil="true"/>
    <IconOverlay xmlns="http://schemas.microsoft.com/sharepoint/v4" xsi:nil="true"/>
    <lcf76f155ced4ddcb4097134ff3c332f xmlns="67b8e64d-1aae-45b2-9e98-892fa801a2c5">
      <Terms xmlns="http://schemas.microsoft.com/office/infopath/2007/PartnerControls"/>
    </lcf76f155ced4ddcb4097134ff3c332f>
    <TaxCatchAll xmlns="63e0993c-bbfb-40b3-ac1d-d53c280ab7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CF5FE9F3ED7346957FF1B8CF3CEF88" ma:contentTypeVersion="22" ma:contentTypeDescription="Create a new document." ma:contentTypeScope="" ma:versionID="1f64a32bef4fcd38c8559891c70be4df">
  <xsd:schema xmlns:xsd="http://www.w3.org/2001/XMLSchema" xmlns:xs="http://www.w3.org/2001/XMLSchema" xmlns:p="http://schemas.microsoft.com/office/2006/metadata/properties" xmlns:ns2="67b8e64d-1aae-45b2-9e98-892fa801a2c5" xmlns:ns3="63e0993c-bbfb-40b3-ac1d-d53c280ab75a" xmlns:ns4="http://schemas.microsoft.com/sharepoint/v4" targetNamespace="http://schemas.microsoft.com/office/2006/metadata/properties" ma:root="true" ma:fieldsID="496adbc6c6ae3d5d76d8fed66beb97c1" ns2:_="" ns3:_="" ns4:_="">
    <xsd:import namespace="67b8e64d-1aae-45b2-9e98-892fa801a2c5"/>
    <xsd:import namespace="63e0993c-bbfb-40b3-ac1d-d53c280ab75a"/>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anager" minOccurs="0"/>
                <xsd:element ref="ns2:MediaLengthInSeconds" minOccurs="0"/>
                <xsd:element ref="ns4:IconOverla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8e64d-1aae-45b2-9e98-892fa801a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anager" ma:index="20" nillable="true" ma:displayName="Content Manager" ma:format="Dropdown" ma:internalName="Manager">
      <xsd:complexType>
        <xsd:complexContent>
          <xsd:extension base="dms:MultiChoiceFillIn">
            <xsd:sequence>
              <xsd:element name="Value" maxOccurs="unbounded" minOccurs="0" nillable="true">
                <xsd:simpleType>
                  <xsd:union memberTypes="dms:Text">
                    <xsd:simpleType>
                      <xsd:restriction base="dms:Choice">
                        <xsd:enumeration value="Stephen De-Wint"/>
                        <xsd:enumeration value="Victoria Selano"/>
                        <xsd:enumeration value="Trudy Carlisle"/>
                        <xsd:enumeration value="Mark Little"/>
                      </xsd:restriction>
                    </xsd:simpleType>
                  </xsd:union>
                </xsd:simple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35247-315e-4060-a134-4e7a814c4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0993c-bbfb-40b3-ac1d-d53c280ab75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413646-41ec-4d59-a3d7-083e104d5393}" ma:internalName="TaxCatchAll" ma:showField="CatchAllData" ma:web="63e0993c-bbfb-40b3-ac1d-d53c280ab7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AAA0C-E89E-4183-A5DB-1E7390C3A951}">
  <ds:schemaRefs>
    <ds:schemaRef ds:uri="http://purl.org/dc/terms/"/>
    <ds:schemaRef ds:uri="http://schemas.microsoft.com/sharepoint/v4"/>
    <ds:schemaRef ds:uri="http://schemas.microsoft.com/office/2006/metadata/properties"/>
    <ds:schemaRef ds:uri="http://purl.org/dc/elements/1.1/"/>
    <ds:schemaRef ds:uri="63e0993c-bbfb-40b3-ac1d-d53c280ab75a"/>
    <ds:schemaRef ds:uri="http://schemas.microsoft.com/office/infopath/2007/PartnerControls"/>
    <ds:schemaRef ds:uri="http://schemas.microsoft.com/office/2006/documentManagement/types"/>
    <ds:schemaRef ds:uri="67b8e64d-1aae-45b2-9e98-892fa801a2c5"/>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C9D5EC3-D944-46CD-9F51-90E182973245}">
  <ds:schemaRefs>
    <ds:schemaRef ds:uri="http://schemas.microsoft.com/sharepoint/v3/contenttype/forms"/>
  </ds:schemaRefs>
</ds:datastoreItem>
</file>

<file path=customXml/itemProps3.xml><?xml version="1.0" encoding="utf-8"?>
<ds:datastoreItem xmlns:ds="http://schemas.openxmlformats.org/officeDocument/2006/customXml" ds:itemID="{6F8E4A67-7AA1-4478-8155-09F6542D5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8e64d-1aae-45b2-9e98-892fa801a2c5"/>
    <ds:schemaRef ds:uri="63e0993c-bbfb-40b3-ac1d-d53c280ab75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2451</TotalTime>
  <Words>4168</Words>
  <Application>Microsoft Office PowerPoint</Application>
  <PresentationFormat>Widescreen</PresentationFormat>
  <Paragraphs>293</Paragraphs>
  <Slides>33</Slides>
  <Notes>28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McArthur</dc:creator>
  <cp:lastModifiedBy>Rebecca Myles</cp:lastModifiedBy>
  <cp:revision>82</cp:revision>
  <dcterms:created xsi:type="dcterms:W3CDTF">2023-07-13T15:54:38Z</dcterms:created>
  <dcterms:modified xsi:type="dcterms:W3CDTF">2024-02-28T19:02:51Z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0x01010047CF5FE9F3ED7346957FF1B8CF3CEF88</vt:lpwstr>
  </property>
  <property fmtid="{D5CDD505-2E9C-101B-9397-08002B2CF9AE}" pid="3" name="MediaServiceImageTags">
    <vt:lpwstr/>
  </property>
</Properties>
</file>