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0_E1E18BB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2F_AE6C04CF.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37"/>
  </p:notesMasterIdLst>
  <p:sldIdLst>
    <p:sldId id="257" r:id="rId5"/>
    <p:sldId id="348" r:id="rId6"/>
    <p:sldId id="306" r:id="rId7"/>
    <p:sldId id="311" r:id="rId8"/>
    <p:sldId id="305" r:id="rId9"/>
    <p:sldId id="329" r:id="rId10"/>
    <p:sldId id="319" r:id="rId11"/>
    <p:sldId id="283" r:id="rId12"/>
    <p:sldId id="312" r:id="rId13"/>
    <p:sldId id="313" r:id="rId14"/>
    <p:sldId id="342" r:id="rId15"/>
    <p:sldId id="320" r:id="rId16"/>
    <p:sldId id="296" r:id="rId17"/>
    <p:sldId id="339" r:id="rId18"/>
    <p:sldId id="333" r:id="rId19"/>
    <p:sldId id="303" r:id="rId20"/>
    <p:sldId id="340" r:id="rId21"/>
    <p:sldId id="338" r:id="rId22"/>
    <p:sldId id="323" r:id="rId23"/>
    <p:sldId id="343" r:id="rId24"/>
    <p:sldId id="321" r:id="rId25"/>
    <p:sldId id="324" r:id="rId26"/>
    <p:sldId id="336" r:id="rId27"/>
    <p:sldId id="344" r:id="rId28"/>
    <p:sldId id="322" r:id="rId29"/>
    <p:sldId id="325" r:id="rId30"/>
    <p:sldId id="341" r:id="rId31"/>
    <p:sldId id="280" r:id="rId32"/>
    <p:sldId id="326" r:id="rId33"/>
    <p:sldId id="346" r:id="rId34"/>
    <p:sldId id="270"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2D60B17-E2E0-77C2-7BB6-24BC552AA846}" name="Guest User" initials="GU" userId="S::urn:spo:anon#3f3747ee79bae5d24b35938500189286cf9a59ec6882e5eff9d1be0f974f0c55::" providerId="AD"/>
  <p188:author id="{725BA829-07D3-0824-ECA4-2C39A060AB83}" name="Rebecca Myles" initials="RM" userId="S::rmyles@dukeofed.org::da50b72b-26a0-43c2-bef2-144a50fa3c76" providerId="AD"/>
  <p188:author id="{2834EA37-D07F-ECC1-6275-B4D7C62E981B}" name="Jeffrey Yao" initials="JY" userId="S::jyao@dukeofed.org::458ccdd2-401f-4d91-b451-36edb8812165" providerId="AD"/>
  <p188:author id="{50BF5F3A-8077-39ED-B6D4-1ADEA92B4403}" name="Ashley Smith" initials="" userId="S::asmith@dukeofed.org::37f6f80f-34a4-4798-8dd4-2355c36fc2c9" providerId="AD"/>
  <p188:author id="{63987565-9F91-5EE6-02BC-3D7C95722C85}" name="Camille McArthur" initials="CM" userId="S::cmcarthur@dukeofed.org::034ba228-2464-47ca-82d8-d0e46041cc6d" providerId="AD"/>
  <p188:author id="{61E4B365-C2AB-2B95-4991-C42AF6CBC98C}" name="Andrew Ratcliff" initials="AR" userId="S::aratcliff@dukeofed.org::ef0cca35-8aa3-4821-b89f-676dff400280" providerId="AD"/>
  <p188:author id="{407AED75-DE1D-405D-3C8F-CDEA0CF84927}" name="Andrew Ratcliff" initials="AR" userId="dd48cea50e2c667a" providerId="Windows Live"/>
  <p188:author id="{73827588-A801-9570-EB56-7373EB4CA849}" name="Jeremey Ludwig" initials="JL" userId="S::jludwig@dukeofed.org::c060bf46-9c24-4dd1-bab0-cb424cdee467" providerId="AD"/>
  <p188:author id="{EE878CB7-0346-8E99-2A4F-2A356982BBA0}" name="Vicky Buteau" initials="VB" userId="S::vbuteau@dukeofed.org::18d96e33-f207-49c6-a130-54e2e604c2db" providerId="AD"/>
  <p188:author id="{129139BA-F80A-BFCE-F213-4561EBF97A90}" name="Mark Little" initials="ML" userId="S::mlittle@dukeofed.org::7d137327-78c8-4ece-a54d-85da74f3a5c4" providerId="AD"/>
  <p188:author id="{05C34BDF-ADCC-7AE1-666F-A4FCB850BCD6}" name="Katherine Kellesis" initials="KK" userId="S::kkellesis@dukeofed.org::fa7fa990-71e1-4129-80ac-bbc745ebde59" providerId="AD"/>
  <p188:author id="{E6BB51E4-E436-A91A-408D-0891E16D62E4}" name="Laura Roberts Wilfrid" initials="LRW" userId="S::lroberts@dukeofed.org::ea42e267-de48-46fb-992b-27be19ea4e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5A"/>
    <a:srgbClr val="A7A9AC"/>
    <a:srgbClr val="BA8748"/>
    <a:srgbClr val="00CC99"/>
    <a:srgbClr val="CC0000"/>
    <a:srgbClr val="FF0000"/>
    <a:srgbClr val="FF33CC"/>
    <a:srgbClr val="F4C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DEF3E-DC93-F15F-E085-FAB2CEAD7490}" v="12" dt="2024-02-06T15:22:17.123"/>
    <p1510:client id="{B72D4FD7-EC47-2CC0-ABBA-4047283D303B}" v="94" dt="2024-02-05T22:00:43.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0194" autoAdjust="0"/>
  </p:normalViewPr>
  <p:slideViewPr>
    <p:cSldViewPr snapToGrid="0">
      <p:cViewPr varScale="1">
        <p:scale>
          <a:sx n="102" d="100"/>
          <a:sy n="102" d="100"/>
        </p:scale>
        <p:origin x="1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2F_AE6C04CF.xml><?xml version="1.0" encoding="utf-8"?>
<p188:cmLst xmlns:a="http://schemas.openxmlformats.org/drawingml/2006/main" xmlns:r="http://schemas.openxmlformats.org/officeDocument/2006/relationships" xmlns:p188="http://schemas.microsoft.com/office/powerpoint/2018/8/main">
  <p188:cm id="{D8FBEA68-D982-4EA1-A745-171C71F8B607}" authorId="{E6BB51E4-E436-A91A-408D-0891E16D62E4}" created="2024-01-16T17:39:23.402">
    <ac:deMkLst xmlns:ac="http://schemas.microsoft.com/office/drawing/2013/main/command">
      <pc:docMk xmlns:pc="http://schemas.microsoft.com/office/powerpoint/2013/main/command"/>
      <pc:sldMk xmlns:pc="http://schemas.microsoft.com/office/powerpoint/2013/main/command" cId="2926314703" sldId="303"/>
      <ac:spMk id="15" creationId="{7A63D904-EABD-3996-5EF5-56088E515526}"/>
    </ac:deMkLst>
    <p188:txBody>
      <a:bodyPr/>
      <a:lstStyle/>
      <a:p>
        <a:r>
          <a:rPr lang="en-CA"/>
          <a:t>Updated point 2 and 5</a:t>
        </a:r>
      </a:p>
    </p188:txBody>
  </p188:cm>
</p188:cmLst>
</file>

<file path=ppt/comments/modernComment_140_E1E18BBF.xml><?xml version="1.0" encoding="utf-8"?>
<p188:cmLst xmlns:a="http://schemas.openxmlformats.org/drawingml/2006/main" xmlns:r="http://schemas.openxmlformats.org/officeDocument/2006/relationships" xmlns:p188="http://schemas.microsoft.com/office/powerpoint/2018/8/main">
  <p188:cm id="{C05276FD-5DE2-41F0-B8BF-AC8ECB6AD420}" authorId="{61E4B365-C2AB-2B95-4991-C42AF6CBC98C}" created="2024-02-05T21:55:25.832">
    <ac:txMkLst xmlns:ac="http://schemas.microsoft.com/office/drawing/2013/main/command">
      <pc:docMk xmlns:pc="http://schemas.microsoft.com/office/powerpoint/2013/main/command"/>
      <pc:sldMk xmlns:pc="http://schemas.microsoft.com/office/powerpoint/2013/main/command" cId="3789654975" sldId="320"/>
      <ac:spMk id="14" creationId="{7F6C9F51-DD4F-9739-8CC3-018DB5C83AA1}"/>
      <ac:txMk cp="150" len="18">
        <ac:context len="170" hash="3788850860"/>
      </ac:txMk>
    </ac:txMkLst>
    <p188:pos x="705555" y="818444"/>
    <p188:txBody>
      <a:bodyPr/>
      <a:lstStyle/>
      <a:p>
        <a:r>
          <a:rPr lang="en-US"/>
          <a:t>relink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BF502-06A3-4DC1-A6CD-F76745C6EC8A}" type="datetimeFigureOut">
              <a:rPr lang="en-CA" smtClean="0"/>
              <a:t>2024-02-06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44917-6B57-49C5-8FB0-36E9CB411676}" type="slidenum">
              <a:rPr lang="en-CA" smtClean="0"/>
              <a:t>‹#›</a:t>
            </a:fld>
            <a:endParaRPr lang="en-CA"/>
          </a:p>
        </p:txBody>
      </p:sp>
    </p:spTree>
    <p:extLst>
      <p:ext uri="{BB962C8B-B14F-4D97-AF65-F5344CB8AC3E}">
        <p14:creationId xmlns:p14="http://schemas.microsoft.com/office/powerpoint/2010/main" val="354294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1</a:t>
            </a:fld>
            <a:endParaRPr lang="en-CA"/>
          </a:p>
        </p:txBody>
      </p:sp>
    </p:spTree>
    <p:extLst>
      <p:ext uri="{BB962C8B-B14F-4D97-AF65-F5344CB8AC3E}">
        <p14:creationId xmlns:p14="http://schemas.microsoft.com/office/powerpoint/2010/main" val="159125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12</a:t>
            </a:fld>
            <a:endParaRPr lang="en-CA"/>
          </a:p>
        </p:txBody>
      </p:sp>
    </p:spTree>
    <p:extLst>
      <p:ext uri="{BB962C8B-B14F-4D97-AF65-F5344CB8AC3E}">
        <p14:creationId xmlns:p14="http://schemas.microsoft.com/office/powerpoint/2010/main" val="345247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13</a:t>
            </a:fld>
            <a:endParaRPr lang="en-CA"/>
          </a:p>
        </p:txBody>
      </p:sp>
    </p:spTree>
    <p:extLst>
      <p:ext uri="{BB962C8B-B14F-4D97-AF65-F5344CB8AC3E}">
        <p14:creationId xmlns:p14="http://schemas.microsoft.com/office/powerpoint/2010/main" val="182618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14</a:t>
            </a:fld>
            <a:endParaRPr lang="en-CA"/>
          </a:p>
        </p:txBody>
      </p:sp>
    </p:spTree>
    <p:extLst>
      <p:ext uri="{BB962C8B-B14F-4D97-AF65-F5344CB8AC3E}">
        <p14:creationId xmlns:p14="http://schemas.microsoft.com/office/powerpoint/2010/main" val="223995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15</a:t>
            </a:fld>
            <a:endParaRPr lang="en-CA"/>
          </a:p>
        </p:txBody>
      </p:sp>
    </p:spTree>
    <p:extLst>
      <p:ext uri="{BB962C8B-B14F-4D97-AF65-F5344CB8AC3E}">
        <p14:creationId xmlns:p14="http://schemas.microsoft.com/office/powerpoint/2010/main" val="163347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16</a:t>
            </a:fld>
            <a:endParaRPr lang="en-CA"/>
          </a:p>
        </p:txBody>
      </p:sp>
    </p:spTree>
    <p:extLst>
      <p:ext uri="{BB962C8B-B14F-4D97-AF65-F5344CB8AC3E}">
        <p14:creationId xmlns:p14="http://schemas.microsoft.com/office/powerpoint/2010/main" val="139051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17</a:t>
            </a:fld>
            <a:endParaRPr lang="en-CA"/>
          </a:p>
        </p:txBody>
      </p:sp>
    </p:spTree>
    <p:extLst>
      <p:ext uri="{BB962C8B-B14F-4D97-AF65-F5344CB8AC3E}">
        <p14:creationId xmlns:p14="http://schemas.microsoft.com/office/powerpoint/2010/main" val="383953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51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97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21</a:t>
            </a:fld>
            <a:endParaRPr lang="en-CA"/>
          </a:p>
        </p:txBody>
      </p:sp>
    </p:spTree>
    <p:extLst>
      <p:ext uri="{BB962C8B-B14F-4D97-AF65-F5344CB8AC3E}">
        <p14:creationId xmlns:p14="http://schemas.microsoft.com/office/powerpoint/2010/main" val="146983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29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2</a:t>
            </a:fld>
            <a:endParaRPr lang="en-CA"/>
          </a:p>
        </p:txBody>
      </p:sp>
    </p:spTree>
    <p:extLst>
      <p:ext uri="{BB962C8B-B14F-4D97-AF65-F5344CB8AC3E}">
        <p14:creationId xmlns:p14="http://schemas.microsoft.com/office/powerpoint/2010/main" val="106827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25</a:t>
            </a:fld>
            <a:endParaRPr lang="en-CA"/>
          </a:p>
        </p:txBody>
      </p:sp>
    </p:spTree>
    <p:extLst>
      <p:ext uri="{BB962C8B-B14F-4D97-AF65-F5344CB8AC3E}">
        <p14:creationId xmlns:p14="http://schemas.microsoft.com/office/powerpoint/2010/main" val="138449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40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28</a:t>
            </a:fld>
            <a:endParaRPr lang="en-CA"/>
          </a:p>
        </p:txBody>
      </p:sp>
    </p:spTree>
    <p:extLst>
      <p:ext uri="{BB962C8B-B14F-4D97-AF65-F5344CB8AC3E}">
        <p14:creationId xmlns:p14="http://schemas.microsoft.com/office/powerpoint/2010/main" val="98476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29</a:t>
            </a:fld>
            <a:endParaRPr lang="en-CA"/>
          </a:p>
        </p:txBody>
      </p:sp>
    </p:spTree>
    <p:extLst>
      <p:ext uri="{BB962C8B-B14F-4D97-AF65-F5344CB8AC3E}">
        <p14:creationId xmlns:p14="http://schemas.microsoft.com/office/powerpoint/2010/main" val="226316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30</a:t>
            </a:fld>
            <a:endParaRPr lang="en-CA"/>
          </a:p>
        </p:txBody>
      </p:sp>
    </p:spTree>
    <p:extLst>
      <p:ext uri="{BB962C8B-B14F-4D97-AF65-F5344CB8AC3E}">
        <p14:creationId xmlns:p14="http://schemas.microsoft.com/office/powerpoint/2010/main" val="3381232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a:p>
            <a:r>
              <a:rPr lang="en-CA"/>
              <a:t>Link navigator instead of delivery resource portal.*****</a:t>
            </a:r>
          </a:p>
        </p:txBody>
      </p:sp>
      <p:sp>
        <p:nvSpPr>
          <p:cNvPr id="4" name="Slide Number Placeholder 3"/>
          <p:cNvSpPr>
            <a:spLocks noGrp="1"/>
          </p:cNvSpPr>
          <p:nvPr>
            <p:ph type="sldNum" sz="quarter" idx="5"/>
          </p:nvPr>
        </p:nvSpPr>
        <p:spPr/>
        <p:txBody>
          <a:bodyPr/>
          <a:lstStyle/>
          <a:p>
            <a:fld id="{32044917-6B57-49C5-8FB0-36E9CB411676}" type="slidenum">
              <a:rPr lang="en-CA" smtClean="0"/>
              <a:t>31</a:t>
            </a:fld>
            <a:endParaRPr lang="en-CA"/>
          </a:p>
        </p:txBody>
      </p:sp>
    </p:spTree>
    <p:extLst>
      <p:ext uri="{BB962C8B-B14F-4D97-AF65-F5344CB8AC3E}">
        <p14:creationId xmlns:p14="http://schemas.microsoft.com/office/powerpoint/2010/main" val="2396981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74843ED-8019-464E-A8EB-02776C101C76}" type="slidenum">
              <a:rPr lang="en-CA" smtClean="0"/>
              <a:t>32</a:t>
            </a:fld>
            <a:endParaRPr lang="en-CA"/>
          </a:p>
        </p:txBody>
      </p:sp>
    </p:spTree>
    <p:extLst>
      <p:ext uri="{BB962C8B-B14F-4D97-AF65-F5344CB8AC3E}">
        <p14:creationId xmlns:p14="http://schemas.microsoft.com/office/powerpoint/2010/main" val="227806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3</a:t>
            </a:fld>
            <a:endParaRPr lang="en-CA"/>
          </a:p>
        </p:txBody>
      </p:sp>
    </p:spTree>
    <p:extLst>
      <p:ext uri="{BB962C8B-B14F-4D97-AF65-F5344CB8AC3E}">
        <p14:creationId xmlns:p14="http://schemas.microsoft.com/office/powerpoint/2010/main" val="163941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96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5</a:t>
            </a:fld>
            <a:endParaRPr lang="en-CA"/>
          </a:p>
        </p:txBody>
      </p:sp>
    </p:spTree>
    <p:extLst>
      <p:ext uri="{BB962C8B-B14F-4D97-AF65-F5344CB8AC3E}">
        <p14:creationId xmlns:p14="http://schemas.microsoft.com/office/powerpoint/2010/main" val="105805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7</a:t>
            </a:fld>
            <a:endParaRPr lang="en-CA"/>
          </a:p>
        </p:txBody>
      </p:sp>
    </p:spTree>
    <p:extLst>
      <p:ext uri="{BB962C8B-B14F-4D97-AF65-F5344CB8AC3E}">
        <p14:creationId xmlns:p14="http://schemas.microsoft.com/office/powerpoint/2010/main" val="187112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8</a:t>
            </a:fld>
            <a:endParaRPr lang="en-CA"/>
          </a:p>
        </p:txBody>
      </p:sp>
    </p:spTree>
    <p:extLst>
      <p:ext uri="{BB962C8B-B14F-4D97-AF65-F5344CB8AC3E}">
        <p14:creationId xmlns:p14="http://schemas.microsoft.com/office/powerpoint/2010/main" val="307889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5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60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1C94F3B-D151-021D-FDBE-DDEEF825C22D}"/>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143049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B184517-BAEC-5D8B-EC08-EF14F5FEC43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a:ea typeface="Calibri" panose="020F0502020204030204" pitchFamily="34" charset="0"/>
              </a:rPr>
              <a:t>© 2023 The Duke of Edinburgh's International Award – Canada, All Rights Reserved</a:t>
            </a:r>
            <a:endParaRPr lang="en-CA" kern="100" dirty="0">
              <a:ea typeface="Calibri" panose="020F0502020204030204" pitchFamily="34" charset="0"/>
            </a:endParaRPr>
          </a:p>
        </p:txBody>
      </p:sp>
    </p:spTree>
    <p:extLst>
      <p:ext uri="{BB962C8B-B14F-4D97-AF65-F5344CB8AC3E}">
        <p14:creationId xmlns:p14="http://schemas.microsoft.com/office/powerpoint/2010/main" val="71722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F4DD56B-5306-21E5-5032-5EC1DD7E71DC}"/>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a:ea typeface="Calibri" panose="020F0502020204030204" pitchFamily="34" charset="0"/>
              </a:rPr>
              <a:t>© 2023 The Duke of Edinburgh's International Award – Canada, All Rights Reserved</a:t>
            </a:r>
            <a:endParaRPr lang="en-CA" kern="100" dirty="0">
              <a:ea typeface="Calibri" panose="020F0502020204030204" pitchFamily="34" charset="0"/>
            </a:endParaRPr>
          </a:p>
        </p:txBody>
      </p:sp>
    </p:spTree>
    <p:extLst>
      <p:ext uri="{BB962C8B-B14F-4D97-AF65-F5344CB8AC3E}">
        <p14:creationId xmlns:p14="http://schemas.microsoft.com/office/powerpoint/2010/main" val="1655945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9027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27.xml"/><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slide" Target="slide24.xml"/><Relationship Id="rId5" Type="http://schemas.openxmlformats.org/officeDocument/2006/relationships/image" Target="../media/image4.png"/><Relationship Id="rId10" Type="http://schemas.openxmlformats.org/officeDocument/2006/relationships/slide" Target="slide6.xml"/><Relationship Id="rId4" Type="http://schemas.openxmlformats.org/officeDocument/2006/relationships/image" Target="../media/image3.png"/><Relationship Id="rId9"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keofed.org/adventurous-journey-librar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40_E1E18BBF.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dukeofed.org/wp-content/uploads/2023/12/Adventurous-Journey-Planning-Guide.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F_AE6C04CF.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dukeofed.org/adventurous-journey-navigato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dukeofed.org/wp-content/uploads/2024/02/Adventurous-Journey-Requirements-1.pdf"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dukeofed.org/adventurous-journey-library/" TargetMode="External"/><Relationship Id="rId5" Type="http://schemas.openxmlformats.org/officeDocument/2006/relationships/hyperlink" Target="https://www.dukeofed.org/wp-content/uploads/2023/12/Overview-of-Adventurous-Journey-Options.pdf" TargetMode="External"/><Relationship Id="rId4" Type="http://schemas.openxmlformats.org/officeDocument/2006/relationships/hyperlink" Target="https://www.dukeofed.org/wp-content/uploads/2024/02/Overview-of-Adventurous-Journey-Options-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2747776" y="380739"/>
            <a:ext cx="9496540" cy="1077218"/>
          </a:xfrm>
          <a:prstGeom prst="rect">
            <a:avLst/>
          </a:prstGeom>
          <a:noFill/>
        </p:spPr>
        <p:txBody>
          <a:bodyPr wrap="square" rtlCol="0">
            <a:spAutoFit/>
          </a:bodyPr>
          <a:lstStyle/>
          <a:p>
            <a:r>
              <a:rPr lang="en-US" sz="3200" b="1" dirty="0">
                <a:solidFill>
                  <a:srgbClr val="00B050"/>
                </a:solidFill>
              </a:rPr>
              <a:t>Guidance for Adults Delivering the Award: </a:t>
            </a:r>
            <a:br>
              <a:rPr lang="en-US" sz="3200" b="1" dirty="0">
                <a:solidFill>
                  <a:srgbClr val="00B050"/>
                </a:solidFill>
              </a:rPr>
            </a:br>
            <a:r>
              <a:rPr lang="en-US" sz="3200" b="1" dirty="0">
                <a:solidFill>
                  <a:srgbClr val="00B050"/>
                </a:solidFill>
              </a:rPr>
              <a:t>Helping Participants Design Their AJ</a:t>
            </a:r>
            <a:endParaRPr lang="en-CA" sz="3200" b="1" dirty="0">
              <a:solidFill>
                <a:srgbClr val="00B050"/>
              </a:solidFill>
              <a:ea typeface="Roboto" panose="02000000000000000000" pitchFamily="2" charset="0"/>
            </a:endParaRPr>
          </a:p>
        </p:txBody>
      </p:sp>
      <p:pic>
        <p:nvPicPr>
          <p:cNvPr id="5" name="Picture 4" descr="A green square with a white bird and a crown&#10;&#10;Description automatically generated">
            <a:extLst>
              <a:ext uri="{FF2B5EF4-FFF2-40B4-BE49-F238E27FC236}">
                <a16:creationId xmlns:a16="http://schemas.microsoft.com/office/drawing/2014/main" id="{073587D5-4C8F-5FB0-39F7-0CC571CE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131" y="393053"/>
            <a:ext cx="1014984" cy="1014984"/>
          </a:xfrm>
          <a:prstGeom prst="rect">
            <a:avLst/>
          </a:prstGeom>
        </p:spPr>
      </p:pic>
      <p:sp>
        <p:nvSpPr>
          <p:cNvPr id="10" name="TextBox 9">
            <a:extLst>
              <a:ext uri="{FF2B5EF4-FFF2-40B4-BE49-F238E27FC236}">
                <a16:creationId xmlns:a16="http://schemas.microsoft.com/office/drawing/2014/main" id="{0B9C7024-8C2A-4FF9-3605-CE9D9379BD21}"/>
              </a:ext>
            </a:extLst>
          </p:cNvPr>
          <p:cNvSpPr txBox="1"/>
          <p:nvPr/>
        </p:nvSpPr>
        <p:spPr>
          <a:xfrm>
            <a:off x="1460131" y="1638453"/>
            <a:ext cx="9377393" cy="646331"/>
          </a:xfrm>
          <a:prstGeom prst="rect">
            <a:avLst/>
          </a:prstGeom>
          <a:noFill/>
        </p:spPr>
        <p:txBody>
          <a:bodyPr wrap="square">
            <a:spAutoFit/>
          </a:bodyPr>
          <a:lstStyle/>
          <a:p>
            <a:r>
              <a:rPr lang="en-US" dirty="0"/>
              <a:t>The purpose of this document is to guide Award Leaders on how to help their participants design their Adventurous Journey through the model:</a:t>
            </a:r>
          </a:p>
        </p:txBody>
      </p:sp>
      <p:sp>
        <p:nvSpPr>
          <p:cNvPr id="28" name="Rectangle 27">
            <a:extLst>
              <a:ext uri="{FF2B5EF4-FFF2-40B4-BE49-F238E27FC236}">
                <a16:creationId xmlns:a16="http://schemas.microsoft.com/office/drawing/2014/main" id="{BABE8807-8C72-7E3F-C92C-6B3792A8BE23}"/>
              </a:ext>
            </a:extLst>
          </p:cNvPr>
          <p:cNvSpPr/>
          <p:nvPr/>
        </p:nvSpPr>
        <p:spPr>
          <a:xfrm>
            <a:off x="2085114" y="2881619"/>
            <a:ext cx="4707467" cy="12472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C391EAA0-124E-D07F-5EEF-E0299BC37C75}"/>
              </a:ext>
            </a:extLst>
          </p:cNvPr>
          <p:cNvSpPr txBox="1"/>
          <p:nvPr/>
        </p:nvSpPr>
        <p:spPr>
          <a:xfrm>
            <a:off x="1366723" y="3897875"/>
            <a:ext cx="9797988" cy="646331"/>
          </a:xfrm>
          <a:prstGeom prst="rect">
            <a:avLst/>
          </a:prstGeom>
          <a:noFill/>
        </p:spPr>
        <p:txBody>
          <a:bodyPr wrap="square">
            <a:spAutoFit/>
          </a:bodyPr>
          <a:lstStyle/>
          <a:p>
            <a:r>
              <a:rPr lang="en-US" dirty="0"/>
              <a:t>The included resources help structure a well-prepared approach, which is essential for a successful and safe journey. Choose the resources and delivery methods that best suit your Award Centre's needs.</a:t>
            </a:r>
          </a:p>
        </p:txBody>
      </p:sp>
      <p:sp>
        <p:nvSpPr>
          <p:cNvPr id="23" name="TextBox 22">
            <a:extLst>
              <a:ext uri="{FF2B5EF4-FFF2-40B4-BE49-F238E27FC236}">
                <a16:creationId xmlns:a16="http://schemas.microsoft.com/office/drawing/2014/main" id="{E5AD8D0F-13BD-A58B-1032-248C06C17741}"/>
              </a:ext>
            </a:extLst>
          </p:cNvPr>
          <p:cNvSpPr txBox="1"/>
          <p:nvPr/>
        </p:nvSpPr>
        <p:spPr>
          <a:xfrm>
            <a:off x="1366359" y="3507494"/>
            <a:ext cx="9377393" cy="369332"/>
          </a:xfrm>
          <a:prstGeom prst="rect">
            <a:avLst/>
          </a:prstGeom>
          <a:noFill/>
        </p:spPr>
        <p:txBody>
          <a:bodyPr wrap="square">
            <a:spAutoFit/>
          </a:bodyPr>
          <a:lstStyle/>
          <a:p>
            <a:r>
              <a:rPr lang="en-US" b="1" dirty="0">
                <a:solidFill>
                  <a:srgbClr val="00B050"/>
                </a:solidFill>
              </a:rPr>
              <a:t>Brainstorm	 Plan	                Do	         Review</a:t>
            </a:r>
          </a:p>
        </p:txBody>
      </p:sp>
      <p:pic>
        <p:nvPicPr>
          <p:cNvPr id="12" name="Picture 11" descr="A person squatting down with a compass in the middle&#10;&#10;Description automatically generated">
            <a:extLst>
              <a:ext uri="{FF2B5EF4-FFF2-40B4-BE49-F238E27FC236}">
                <a16:creationId xmlns:a16="http://schemas.microsoft.com/office/drawing/2014/main" id="{2073AFC9-4A45-2E2C-8FD3-AC54719C8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625" y="2440034"/>
            <a:ext cx="952500" cy="952500"/>
          </a:xfrm>
          <a:prstGeom prst="rect">
            <a:avLst/>
          </a:prstGeom>
        </p:spPr>
      </p:pic>
      <p:pic>
        <p:nvPicPr>
          <p:cNvPr id="14" name="Picture 13" descr="A group of women looking at a map&#10;&#10;Description automatically generated">
            <a:extLst>
              <a:ext uri="{FF2B5EF4-FFF2-40B4-BE49-F238E27FC236}">
                <a16:creationId xmlns:a16="http://schemas.microsoft.com/office/drawing/2014/main" id="{C6E3122D-B226-6D7C-60D7-75BE595EE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877" y="2440034"/>
            <a:ext cx="952500" cy="952500"/>
          </a:xfrm>
          <a:prstGeom prst="rect">
            <a:avLst/>
          </a:prstGeom>
        </p:spPr>
      </p:pic>
      <p:pic>
        <p:nvPicPr>
          <p:cNvPr id="16" name="Picture 15" descr="A person with a green circle&#10;&#10;Description automatically generated with medium confidence">
            <a:extLst>
              <a:ext uri="{FF2B5EF4-FFF2-40B4-BE49-F238E27FC236}">
                <a16:creationId xmlns:a16="http://schemas.microsoft.com/office/drawing/2014/main" id="{5CC3D346-C9AA-67B8-EA9C-DF16D6D73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372" y="2440034"/>
            <a:ext cx="952500" cy="952500"/>
          </a:xfrm>
          <a:prstGeom prst="rect">
            <a:avLst/>
          </a:prstGeom>
        </p:spPr>
      </p:pic>
      <p:pic>
        <p:nvPicPr>
          <p:cNvPr id="18" name="Picture 17" descr="A child reading a book&#10;&#10;Description automatically generated">
            <a:extLst>
              <a:ext uri="{FF2B5EF4-FFF2-40B4-BE49-F238E27FC236}">
                <a16:creationId xmlns:a16="http://schemas.microsoft.com/office/drawing/2014/main" id="{4F442E12-CBAA-2223-374F-3EA967DB02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0131" y="2440034"/>
            <a:ext cx="952500" cy="952500"/>
          </a:xfrm>
          <a:prstGeom prst="rect">
            <a:avLst/>
          </a:prstGeom>
        </p:spPr>
      </p:pic>
      <p:sp>
        <p:nvSpPr>
          <p:cNvPr id="31" name="Slide Number Placeholder 5">
            <a:extLst>
              <a:ext uri="{FF2B5EF4-FFF2-40B4-BE49-F238E27FC236}">
                <a16:creationId xmlns:a16="http://schemas.microsoft.com/office/drawing/2014/main" id="{531F2AF6-4383-A314-DEC1-5F5BC496D554}"/>
              </a:ext>
            </a:extLst>
          </p:cNvPr>
          <p:cNvSpPr>
            <a:spLocks noGrp="1"/>
          </p:cNvSpPr>
          <p:nvPr>
            <p:ph type="sldNum" sz="quarter" idx="4"/>
          </p:nvPr>
        </p:nvSpPr>
        <p:spPr>
          <a:xfrm>
            <a:off x="3865833" y="6378930"/>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graphicFrame>
        <p:nvGraphicFramePr>
          <p:cNvPr id="40" name="Table 39">
            <a:extLst>
              <a:ext uri="{FF2B5EF4-FFF2-40B4-BE49-F238E27FC236}">
                <a16:creationId xmlns:a16="http://schemas.microsoft.com/office/drawing/2014/main" id="{A4BF9444-F2E6-113F-24DA-8A436707D975}"/>
              </a:ext>
            </a:extLst>
          </p:cNvPr>
          <p:cNvGraphicFramePr>
            <a:graphicFrameLocks noGrp="1"/>
          </p:cNvGraphicFramePr>
          <p:nvPr>
            <p:extLst>
              <p:ext uri="{D42A27DB-BD31-4B8C-83A1-F6EECF244321}">
                <p14:modId xmlns:p14="http://schemas.microsoft.com/office/powerpoint/2010/main" val="3167990400"/>
              </p:ext>
            </p:extLst>
          </p:nvPr>
        </p:nvGraphicFramePr>
        <p:xfrm>
          <a:off x="1407302" y="4682140"/>
          <a:ext cx="10029520" cy="1516294"/>
        </p:xfrm>
        <a:graphic>
          <a:graphicData uri="http://schemas.openxmlformats.org/drawingml/2006/table">
            <a:tbl>
              <a:tblPr firstRow="1" bandRow="1">
                <a:tableStyleId>{5C22544A-7EE6-4342-B048-85BDC9FD1C3A}</a:tableStyleId>
              </a:tblPr>
              <a:tblGrid>
                <a:gridCol w="5014760">
                  <a:extLst>
                    <a:ext uri="{9D8B030D-6E8A-4147-A177-3AD203B41FA5}">
                      <a16:colId xmlns:a16="http://schemas.microsoft.com/office/drawing/2014/main" val="2880732261"/>
                    </a:ext>
                  </a:extLst>
                </a:gridCol>
                <a:gridCol w="5014760">
                  <a:extLst>
                    <a:ext uri="{9D8B030D-6E8A-4147-A177-3AD203B41FA5}">
                      <a16:colId xmlns:a16="http://schemas.microsoft.com/office/drawing/2014/main" val="1523401113"/>
                    </a:ext>
                  </a:extLst>
                </a:gridCol>
              </a:tblGrid>
              <a:tr h="370840">
                <a:tc>
                  <a:txBody>
                    <a:bodyPr/>
                    <a:lstStyle/>
                    <a:p>
                      <a:pPr algn="ctr"/>
                      <a:r>
                        <a:rPr lang="en-CA" dirty="0"/>
                        <a:t>Table of Contents</a:t>
                      </a:r>
                    </a:p>
                  </a:txBody>
                  <a:tcPr>
                    <a:solidFill>
                      <a:srgbClr val="00B050"/>
                    </a:solidFill>
                  </a:tcPr>
                </a:tc>
                <a:tc>
                  <a:txBody>
                    <a:bodyPr/>
                    <a:lstStyle/>
                    <a:p>
                      <a:endParaRPr lang="en-CA" dirty="0"/>
                    </a:p>
                  </a:txBody>
                  <a:tcPr>
                    <a:noFill/>
                  </a:tcPr>
                </a:tc>
                <a:extLst>
                  <a:ext uri="{0D108BD9-81ED-4DB2-BD59-A6C34878D82A}">
                    <a16:rowId xmlns:a16="http://schemas.microsoft.com/office/drawing/2014/main" val="3426447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Slide 2-5: </a:t>
                      </a:r>
                      <a:r>
                        <a:rPr lang="en-US" sz="1800" b="0" dirty="0">
                          <a:hlinkClick r:id="rId8" action="ppaction://hlinksldjump"/>
                        </a:rPr>
                        <a:t>Overview</a:t>
                      </a:r>
                      <a:endParaRPr lang="en-US" sz="18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Slide 20-23: </a:t>
                      </a:r>
                      <a:r>
                        <a:rPr lang="en-US" sz="1800" b="0" dirty="0">
                          <a:hlinkClick r:id="rId9" action="ppaction://hlinksldjump"/>
                        </a:rPr>
                        <a:t>Completing the Journey</a:t>
                      </a:r>
                      <a:endParaRPr lang="en-US" sz="1800" b="0" dirty="0"/>
                    </a:p>
                  </a:txBody>
                  <a:tcPr>
                    <a:solidFill>
                      <a:schemeClr val="accent6">
                        <a:lumMod val="20000"/>
                        <a:lumOff val="80000"/>
                      </a:schemeClr>
                    </a:solidFill>
                  </a:tcPr>
                </a:tc>
                <a:extLst>
                  <a:ext uri="{0D108BD9-81ED-4DB2-BD59-A6C34878D82A}">
                    <a16:rowId xmlns:a16="http://schemas.microsoft.com/office/drawing/2014/main" val="2816402683"/>
                  </a:ext>
                </a:extLst>
              </a:tr>
              <a:tr h="403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Slide 6-10: </a:t>
                      </a:r>
                      <a:r>
                        <a:rPr lang="en-US" sz="1800" b="0" dirty="0">
                          <a:hlinkClick r:id="rId10" action="ppaction://hlinksldjump"/>
                        </a:rPr>
                        <a:t>Brainstorming Adventurous Journeys</a:t>
                      </a:r>
                      <a:endParaRPr lang="en-US" sz="1800" b="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Slide 24-26: </a:t>
                      </a:r>
                      <a:r>
                        <a:rPr lang="en-US" sz="1800" b="0" dirty="0">
                          <a:hlinkClick r:id="rId11" action="ppaction://hlinksldjump"/>
                        </a:rPr>
                        <a:t>Reviewing the Journey</a:t>
                      </a:r>
                      <a:endParaRPr lang="en-US" sz="1800" b="0" dirty="0"/>
                    </a:p>
                  </a:txBody>
                  <a:tcPr>
                    <a:solidFill>
                      <a:schemeClr val="accent6">
                        <a:lumMod val="40000"/>
                        <a:lumOff val="60000"/>
                      </a:schemeClr>
                    </a:solidFill>
                  </a:tcPr>
                </a:tc>
                <a:extLst>
                  <a:ext uri="{0D108BD9-81ED-4DB2-BD59-A6C34878D82A}">
                    <a16:rowId xmlns:a16="http://schemas.microsoft.com/office/drawing/2014/main" val="1035800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Slide 11-19: </a:t>
                      </a:r>
                      <a:r>
                        <a:rPr lang="en-US" sz="1800" b="0" dirty="0">
                          <a:hlinkClick r:id="rId12" action="ppaction://hlinksldjump"/>
                        </a:rPr>
                        <a:t>Planning for the Adventurous Journey</a:t>
                      </a:r>
                      <a:endParaRPr lang="en-US" sz="18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Slide 27-31: </a:t>
                      </a:r>
                      <a:r>
                        <a:rPr lang="en-US" sz="1800" b="0" dirty="0">
                          <a:hlinkClick r:id="rId13" action="ppaction://hlinksldjump"/>
                        </a:rPr>
                        <a:t>Example &amp; Extra Resources</a:t>
                      </a:r>
                      <a:endParaRPr lang="en-US" sz="1800" b="0" dirty="0"/>
                    </a:p>
                  </a:txBody>
                  <a:tcPr>
                    <a:solidFill>
                      <a:schemeClr val="accent6">
                        <a:lumMod val="20000"/>
                        <a:lumOff val="80000"/>
                      </a:schemeClr>
                    </a:solidFill>
                  </a:tcPr>
                </a:tc>
                <a:extLst>
                  <a:ext uri="{0D108BD9-81ED-4DB2-BD59-A6C34878D82A}">
                    <a16:rowId xmlns:a16="http://schemas.microsoft.com/office/drawing/2014/main" val="3026866826"/>
                  </a:ext>
                </a:extLst>
              </a:tr>
            </a:tbl>
          </a:graphicData>
        </a:graphic>
      </p:graphicFrame>
    </p:spTree>
    <p:extLst>
      <p:ext uri="{BB962C8B-B14F-4D97-AF65-F5344CB8AC3E}">
        <p14:creationId xmlns:p14="http://schemas.microsoft.com/office/powerpoint/2010/main" val="309994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80A317-9F55-8DE7-93A4-39A34BC128E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defTabSz="914377">
              <a:defRPr/>
            </a:pPr>
            <a:r>
              <a:rPr lang="en-US" sz="3200" b="1" dirty="0">
                <a:solidFill>
                  <a:prstClr val="black"/>
                </a:solidFill>
                <a:latin typeface="Meta-Bold"/>
              </a:rPr>
              <a:t>Brainstorm – Research</a:t>
            </a:r>
            <a:endParaRPr lang="en-CA" sz="3200" b="1" dirty="0">
              <a:solidFill>
                <a:prstClr val="black"/>
              </a:solidFill>
              <a:latin typeface="Meta-Bold"/>
            </a:endParaRPr>
          </a:p>
        </p:txBody>
      </p:sp>
      <p:sp>
        <p:nvSpPr>
          <p:cNvPr id="10" name="Oval 9">
            <a:extLst>
              <a:ext uri="{FF2B5EF4-FFF2-40B4-BE49-F238E27FC236}">
                <a16:creationId xmlns:a16="http://schemas.microsoft.com/office/drawing/2014/main" id="{F9A16D31-3290-5117-1166-35C73ACE145F}"/>
              </a:ext>
            </a:extLst>
          </p:cNvPr>
          <p:cNvSpPr/>
          <p:nvPr/>
        </p:nvSpPr>
        <p:spPr>
          <a:xfrm>
            <a:off x="1598219" y="127995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6CD10B0-7594-4369-2287-BAFB0A97B3D6}"/>
              </a:ext>
            </a:extLst>
          </p:cNvPr>
          <p:cNvSpPr txBox="1"/>
          <p:nvPr/>
        </p:nvSpPr>
        <p:spPr>
          <a:xfrm>
            <a:off x="1918411" y="1152622"/>
            <a:ext cx="8346466" cy="968278"/>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Use Outdoor and National Park Apps and Websites: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Websites such as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AllTrails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allow you to search for trails and outdoor activities based on your location. National Park websites provide information on trails, camping and outdoor activities.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D46EF659-B855-84DD-EE33-78FBD8296CE4}"/>
              </a:ext>
            </a:extLst>
          </p:cNvPr>
          <p:cNvSpPr/>
          <p:nvPr/>
        </p:nvSpPr>
        <p:spPr>
          <a:xfrm>
            <a:off x="1598219" y="244016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C0537598-C73A-9710-6351-A99A0FEFC845}"/>
              </a:ext>
            </a:extLst>
          </p:cNvPr>
          <p:cNvSpPr txBox="1"/>
          <p:nvPr/>
        </p:nvSpPr>
        <p:spPr>
          <a:xfrm>
            <a:off x="1918411" y="2312829"/>
            <a:ext cx="8346466" cy="671915"/>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Ask Experienced People for Their ideas: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Parents, other leaders, outdoor educators, subject matter experts etc.</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3BC63829-880F-5C1B-84D3-087958BB0B59}"/>
              </a:ext>
            </a:extLst>
          </p:cNvPr>
          <p:cNvSpPr/>
          <p:nvPr/>
        </p:nvSpPr>
        <p:spPr>
          <a:xfrm>
            <a:off x="1598219" y="333489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979D39B2-49B7-C712-9C77-5938B50A2181}"/>
              </a:ext>
            </a:extLst>
          </p:cNvPr>
          <p:cNvSpPr txBox="1"/>
          <p:nvPr/>
        </p:nvSpPr>
        <p:spPr>
          <a:xfrm>
            <a:off x="1918411" y="3207565"/>
            <a:ext cx="8346466" cy="375552"/>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Look at past or example journeys: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See AJ Library for more examples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93C4A293-2F71-7672-9CDA-E35A52EDE696}"/>
              </a:ext>
            </a:extLst>
          </p:cNvPr>
          <p:cNvSpPr/>
          <p:nvPr/>
        </p:nvSpPr>
        <p:spPr>
          <a:xfrm>
            <a:off x="1598219" y="395433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5910CC7E-CE10-CE0C-715C-381987FC3505}"/>
              </a:ext>
            </a:extLst>
          </p:cNvPr>
          <p:cNvSpPr txBox="1"/>
          <p:nvPr/>
        </p:nvSpPr>
        <p:spPr>
          <a:xfrm>
            <a:off x="1918411" y="3826997"/>
            <a:ext cx="8346466" cy="671915"/>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Experiment and Explore: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Sometimes the best way to find outdoor journey ideas is to simply go out and explore. Take day trips to nearby parks, lakes, rivers and forests.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Slide Number Placeholder 5">
            <a:extLst>
              <a:ext uri="{FF2B5EF4-FFF2-40B4-BE49-F238E27FC236}">
                <a16:creationId xmlns:a16="http://schemas.microsoft.com/office/drawing/2014/main" id="{4BC8CF4C-BD5C-8A91-3D08-1245750E7D7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2023B7AA-D3CF-3111-5919-F708B34CCB7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3256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648870" y="3625201"/>
            <a:ext cx="10951407" cy="584775"/>
          </a:xfrm>
          <a:prstGeom prst="rect">
            <a:avLst/>
          </a:prstGeom>
          <a:noFill/>
        </p:spPr>
        <p:txBody>
          <a:bodyPr wrap="square" rtlCol="0">
            <a:spAutoFit/>
          </a:bodyPr>
          <a:lstStyle/>
          <a:p>
            <a:pPr algn="ctr"/>
            <a:r>
              <a:rPr lang="en-US" sz="3200" dirty="0">
                <a:ea typeface="Roboto" panose="02000000000000000000" pitchFamily="2" charset="0"/>
              </a:rPr>
              <a:t>Brainstorm</a:t>
            </a:r>
            <a:r>
              <a:rPr lang="en-US" sz="3200" b="1" dirty="0">
                <a:ea typeface="Roboto" panose="02000000000000000000" pitchFamily="2" charset="0"/>
              </a:rPr>
              <a:t>	           </a:t>
            </a:r>
            <a:r>
              <a:rPr lang="en-US" sz="3200" b="1" dirty="0">
                <a:solidFill>
                  <a:srgbClr val="00B050"/>
                </a:solidFill>
                <a:ea typeface="Roboto" panose="02000000000000000000" pitchFamily="2" charset="0"/>
              </a:rPr>
              <a:t>Plan</a:t>
            </a:r>
            <a:r>
              <a:rPr lang="en-US" sz="3200" dirty="0">
                <a:ea typeface="Roboto" panose="02000000000000000000" pitchFamily="2" charset="0"/>
              </a:rPr>
              <a:t>		   Journey           Review   </a:t>
            </a:r>
            <a:endParaRPr lang="en-CA" sz="3200" dirty="0">
              <a:ea typeface="Roboto" panose="02000000000000000000" pitchFamily="2" charset="0"/>
            </a:endParaRPr>
          </a:p>
        </p:txBody>
      </p:sp>
      <p:sp>
        <p:nvSpPr>
          <p:cNvPr id="3" name="Rectangle 2">
            <a:extLst>
              <a:ext uri="{FF2B5EF4-FFF2-40B4-BE49-F238E27FC236}">
                <a16:creationId xmlns:a16="http://schemas.microsoft.com/office/drawing/2014/main" id="{806AE038-4744-EF55-DA6B-DF1AC879D7CA}"/>
              </a:ext>
            </a:extLst>
          </p:cNvPr>
          <p:cNvSpPr/>
          <p:nvPr/>
        </p:nvSpPr>
        <p:spPr>
          <a:xfrm>
            <a:off x="2787417" y="2863789"/>
            <a:ext cx="6617165"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51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7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815"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12" name="Slide Number Placeholder 5">
            <a:extLst>
              <a:ext uri="{FF2B5EF4-FFF2-40B4-BE49-F238E27FC236}">
                <a16:creationId xmlns:a16="http://schemas.microsoft.com/office/drawing/2014/main" id="{AC6DD715-7BFB-C773-790A-A335FC588A4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88682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8" name="TextBox 7">
            <a:extLst>
              <a:ext uri="{FF2B5EF4-FFF2-40B4-BE49-F238E27FC236}">
                <a16:creationId xmlns:a16="http://schemas.microsoft.com/office/drawing/2014/main" id="{C5708006-009F-977D-75C3-7715635568A3}"/>
              </a:ext>
            </a:extLst>
          </p:cNvPr>
          <p:cNvSpPr txBox="1"/>
          <p:nvPr/>
        </p:nvSpPr>
        <p:spPr>
          <a:xfrm>
            <a:off x="1376083" y="1097786"/>
            <a:ext cx="10048760" cy="646331"/>
          </a:xfrm>
          <a:prstGeom prst="rect">
            <a:avLst/>
          </a:prstGeom>
          <a:noFill/>
        </p:spPr>
        <p:txBody>
          <a:bodyPr wrap="square" rtlCol="0">
            <a:spAutoFit/>
          </a:bodyPr>
          <a:lstStyle/>
          <a:p>
            <a:pPr lvl="0"/>
            <a:r>
              <a:rPr lang="en-US" b="1" dirty="0"/>
              <a:t>Plan: </a:t>
            </a:r>
            <a:r>
              <a:rPr lang="en-US" dirty="0"/>
              <a:t>In this section, the objective is </a:t>
            </a:r>
            <a:r>
              <a:rPr lang="en-CA" dirty="0">
                <a:cs typeface="Arial" panose="020B0604020202020204" pitchFamily="34" charset="0"/>
              </a:rPr>
              <a:t>t</a:t>
            </a:r>
            <a:r>
              <a:rPr lang="en-CA" dirty="0">
                <a:ea typeface="Calibri" panose="020F0502020204030204" pitchFamily="34" charset="0"/>
                <a:cs typeface="Arial" panose="020B0604020202020204" pitchFamily="34" charset="0"/>
              </a:rPr>
              <a:t>o help your participants properly plan out the logistics of their AJ.</a:t>
            </a:r>
            <a:r>
              <a:rPr lang="en-US" dirty="0">
                <a:ea typeface="Calibri" panose="020F0502020204030204" pitchFamily="34" charset="0"/>
                <a:cs typeface="Arial" panose="020B0604020202020204" pitchFamily="34" charset="0"/>
              </a:rPr>
              <a:t> By the end of this section, participants should have:</a:t>
            </a:r>
            <a:endParaRPr lang="en-CA" kern="100"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3B9FB1-75B1-9E6B-7882-3AA6694E54F9}"/>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Overview</a:t>
            </a:r>
            <a:endParaRPr lang="en-CA" sz="3200" b="1" dirty="0">
              <a:latin typeface="Meta-Bold"/>
            </a:endParaRPr>
          </a:p>
        </p:txBody>
      </p:sp>
      <p:sp>
        <p:nvSpPr>
          <p:cNvPr id="11" name="Oval 10">
            <a:extLst>
              <a:ext uri="{FF2B5EF4-FFF2-40B4-BE49-F238E27FC236}">
                <a16:creationId xmlns:a16="http://schemas.microsoft.com/office/drawing/2014/main" id="{3A783C03-596D-6AB9-E271-E68469A1596B}"/>
              </a:ext>
            </a:extLst>
          </p:cNvPr>
          <p:cNvSpPr/>
          <p:nvPr/>
        </p:nvSpPr>
        <p:spPr>
          <a:xfrm>
            <a:off x="1598219" y="19798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51D4D992-51ED-3C25-8F7C-D7B834D01CFB}"/>
              </a:ext>
            </a:extLst>
          </p:cNvPr>
          <p:cNvSpPr txBox="1"/>
          <p:nvPr/>
        </p:nvSpPr>
        <p:spPr>
          <a:xfrm>
            <a:off x="1918411" y="1852471"/>
            <a:ext cx="8346466" cy="375552"/>
          </a:xfrm>
          <a:prstGeom prst="rect">
            <a:avLst/>
          </a:prstGeom>
          <a:noFill/>
        </p:spPr>
        <p:txBody>
          <a:bodyPr wrap="square">
            <a:spAutoFit/>
          </a:bodyPr>
          <a:lstStyle/>
          <a:p>
            <a:pPr lvl="0">
              <a:lnSpc>
                <a:spcPct val="107000"/>
              </a:lnSpc>
              <a:spcAft>
                <a:spcPts val="800"/>
              </a:spcAft>
              <a:tabLst>
                <a:tab pos="457200" algn="l"/>
              </a:tabLst>
            </a:pPr>
            <a:r>
              <a:rPr lang="en-CA" sz="1800" kern="100" dirty="0">
                <a:effectLst/>
                <a:latin typeface="Calibri" panose="020F0502020204030204" pitchFamily="34" charset="0"/>
                <a:ea typeface="Calibri" panose="020F0502020204030204" pitchFamily="34" charset="0"/>
              </a:rPr>
              <a:t>Decided on a team goal, location and dates.</a:t>
            </a:r>
          </a:p>
        </p:txBody>
      </p:sp>
      <p:sp>
        <p:nvSpPr>
          <p:cNvPr id="13" name="Oval 12">
            <a:extLst>
              <a:ext uri="{FF2B5EF4-FFF2-40B4-BE49-F238E27FC236}">
                <a16:creationId xmlns:a16="http://schemas.microsoft.com/office/drawing/2014/main" id="{56CB1B2E-5E1B-D1B2-8894-E0A9D07975DB}"/>
              </a:ext>
            </a:extLst>
          </p:cNvPr>
          <p:cNvSpPr/>
          <p:nvPr/>
        </p:nvSpPr>
        <p:spPr>
          <a:xfrm>
            <a:off x="1598219" y="250367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7F6C9F51-DD4F-9739-8CC3-018DB5C83AA1}"/>
              </a:ext>
            </a:extLst>
          </p:cNvPr>
          <p:cNvSpPr txBox="1"/>
          <p:nvPr/>
        </p:nvSpPr>
        <p:spPr>
          <a:xfrm>
            <a:off x="1918411" y="2376346"/>
            <a:ext cx="8346466" cy="968278"/>
          </a:xfrm>
          <a:prstGeom prst="rect">
            <a:avLst/>
          </a:prstGeom>
          <a:noFill/>
        </p:spPr>
        <p:txBody>
          <a:bodyPr wrap="square" lIns="91440" tIns="45720" rIns="91440" bIns="45720" anchor="t">
            <a:spAutoFit/>
          </a:bodyPr>
          <a:lstStyle/>
          <a:p>
            <a:pPr lvl="0">
              <a:lnSpc>
                <a:spcPct val="107000"/>
              </a:lnSpc>
              <a:spcAft>
                <a:spcPts val="800"/>
              </a:spcAft>
              <a:tabLst>
                <a:tab pos="457200" algn="l"/>
              </a:tabLst>
            </a:pPr>
            <a:r>
              <a:rPr lang="en-CA" sz="1800" kern="100" dirty="0">
                <a:effectLst/>
                <a:latin typeface="Calibri"/>
                <a:ea typeface="Calibri" panose="020F0502020204030204" pitchFamily="34" charset="0"/>
                <a:cs typeface="Calibri"/>
              </a:rPr>
              <a:t>Planned out resources, equipment, supplies and materials (i.e. route, permits, maps, food, cooking equipment, accommodations) etc. May want to use the </a:t>
            </a:r>
            <a:r>
              <a:rPr lang="en-CA" sz="1800" kern="100" dirty="0">
                <a:effectLst/>
                <a:highlight>
                  <a:srgbClr val="FFFF00"/>
                </a:highlight>
                <a:latin typeface="Calibri"/>
                <a:ea typeface="Calibri" panose="020F0502020204030204" pitchFamily="34" charset="0"/>
                <a:cs typeface="Calibri"/>
                <a:hlinkClick r:id="rId4"/>
              </a:rPr>
              <a:t>AJ Planning Guide</a:t>
            </a:r>
            <a:r>
              <a:rPr lang="en-CA" sz="1800" kern="100" dirty="0">
                <a:effectLst/>
                <a:latin typeface="Calibri"/>
                <a:ea typeface="Calibri" panose="020F0502020204030204" pitchFamily="34" charset="0"/>
                <a:cs typeface="Calibri"/>
              </a:rPr>
              <a:t>.</a:t>
            </a:r>
          </a:p>
        </p:txBody>
      </p:sp>
      <p:sp>
        <p:nvSpPr>
          <p:cNvPr id="15" name="Oval 14">
            <a:extLst>
              <a:ext uri="{FF2B5EF4-FFF2-40B4-BE49-F238E27FC236}">
                <a16:creationId xmlns:a16="http://schemas.microsoft.com/office/drawing/2014/main" id="{F8819033-7719-8675-22C4-F26DD51117BF}"/>
              </a:ext>
            </a:extLst>
          </p:cNvPr>
          <p:cNvSpPr/>
          <p:nvPr/>
        </p:nvSpPr>
        <p:spPr>
          <a:xfrm>
            <a:off x="1598219" y="36752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841E562-4CA2-F7C6-09D4-0D58C88D8894}"/>
              </a:ext>
            </a:extLst>
          </p:cNvPr>
          <p:cNvSpPr txBox="1"/>
          <p:nvPr/>
        </p:nvSpPr>
        <p:spPr>
          <a:xfrm>
            <a:off x="1918411" y="3547921"/>
            <a:ext cx="8346466" cy="375552"/>
          </a:xfrm>
          <a:prstGeom prst="rect">
            <a:avLst/>
          </a:prstGeom>
          <a:noFill/>
        </p:spPr>
        <p:txBody>
          <a:bodyPr wrap="square">
            <a:spAutoFit/>
          </a:bodyPr>
          <a:lstStyle/>
          <a:p>
            <a:pPr lvl="0">
              <a:lnSpc>
                <a:spcPct val="107000"/>
              </a:lnSpc>
              <a:spcAft>
                <a:spcPts val="800"/>
              </a:spcAft>
              <a:tabLst>
                <a:tab pos="457200" algn="l"/>
              </a:tabLst>
            </a:pPr>
            <a:r>
              <a:rPr lang="en-CA" sz="1800" kern="100" dirty="0">
                <a:effectLst/>
                <a:latin typeface="Calibri" panose="020F0502020204030204" pitchFamily="34" charset="0"/>
                <a:ea typeface="Calibri" panose="020F0502020204030204" pitchFamily="34" charset="0"/>
              </a:rPr>
              <a:t>Identified proper skills, training and safety plans needed.</a:t>
            </a:r>
          </a:p>
        </p:txBody>
      </p:sp>
      <p:sp>
        <p:nvSpPr>
          <p:cNvPr id="17" name="Oval 16">
            <a:extLst>
              <a:ext uri="{FF2B5EF4-FFF2-40B4-BE49-F238E27FC236}">
                <a16:creationId xmlns:a16="http://schemas.microsoft.com/office/drawing/2014/main" id="{65C6473C-33DB-1983-80F7-B8CBFFD116AF}"/>
              </a:ext>
            </a:extLst>
          </p:cNvPr>
          <p:cNvSpPr/>
          <p:nvPr/>
        </p:nvSpPr>
        <p:spPr>
          <a:xfrm>
            <a:off x="1598219" y="42848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E4F4A556-D57B-7A90-9D2C-A8C46713B465}"/>
              </a:ext>
            </a:extLst>
          </p:cNvPr>
          <p:cNvSpPr txBox="1"/>
          <p:nvPr/>
        </p:nvSpPr>
        <p:spPr>
          <a:xfrm>
            <a:off x="1918411" y="4157521"/>
            <a:ext cx="8346466" cy="375552"/>
          </a:xfrm>
          <a:prstGeom prst="rect">
            <a:avLst/>
          </a:prstGeom>
          <a:noFill/>
        </p:spPr>
        <p:txBody>
          <a:bodyPr wrap="square">
            <a:spAutoFit/>
          </a:bodyPr>
          <a:lstStyle/>
          <a:p>
            <a:pPr lvl="0">
              <a:lnSpc>
                <a:spcPct val="107000"/>
              </a:lnSpc>
              <a:spcAft>
                <a:spcPts val="800"/>
              </a:spcAft>
              <a:tabLst>
                <a:tab pos="457200" algn="l"/>
              </a:tabLst>
            </a:pPr>
            <a:r>
              <a:rPr lang="en-CA" sz="1800" kern="100" dirty="0">
                <a:effectLst/>
                <a:latin typeface="Calibri" panose="020F0502020204030204" pitchFamily="34" charset="0"/>
                <a:ea typeface="Calibri" panose="020F0502020204030204" pitchFamily="34" charset="0"/>
              </a:rPr>
              <a:t>Know who the Assessor/Supervisor(s) for the journey is.</a:t>
            </a:r>
          </a:p>
        </p:txBody>
      </p:sp>
      <p:sp>
        <p:nvSpPr>
          <p:cNvPr id="19" name="Oval 18">
            <a:extLst>
              <a:ext uri="{FF2B5EF4-FFF2-40B4-BE49-F238E27FC236}">
                <a16:creationId xmlns:a16="http://schemas.microsoft.com/office/drawing/2014/main" id="{AE91F40B-B7FB-EF6E-4522-6FAEAEBC64F1}"/>
              </a:ext>
            </a:extLst>
          </p:cNvPr>
          <p:cNvSpPr/>
          <p:nvPr/>
        </p:nvSpPr>
        <p:spPr>
          <a:xfrm>
            <a:off x="1598219" y="48944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6E490033-DEC1-F855-AA1C-BA4F4693B012}"/>
              </a:ext>
            </a:extLst>
          </p:cNvPr>
          <p:cNvSpPr txBox="1"/>
          <p:nvPr/>
        </p:nvSpPr>
        <p:spPr>
          <a:xfrm>
            <a:off x="1918411" y="4767121"/>
            <a:ext cx="8346466" cy="671915"/>
          </a:xfrm>
          <a:prstGeom prst="rect">
            <a:avLst/>
          </a:prstGeom>
          <a:noFill/>
        </p:spPr>
        <p:txBody>
          <a:bodyPr wrap="square">
            <a:spAutoFit/>
          </a:bodyPr>
          <a:lstStyle/>
          <a:p>
            <a:pPr lvl="0">
              <a:lnSpc>
                <a:spcPct val="107000"/>
              </a:lnSpc>
              <a:spcAft>
                <a:spcPts val="800"/>
              </a:spcAft>
              <a:tabLst>
                <a:tab pos="457200" algn="l"/>
              </a:tabLst>
            </a:pPr>
            <a:r>
              <a:rPr lang="en-CA" sz="1800" kern="100" dirty="0">
                <a:effectLst/>
                <a:latin typeface="Calibri" panose="020F0502020204030204" pitchFamily="34" charset="0"/>
                <a:ea typeface="Calibri" panose="020F0502020204030204" pitchFamily="34" charset="0"/>
              </a:rPr>
              <a:t>Received approval for their AJ plan from the </a:t>
            </a:r>
            <a:r>
              <a:rPr lang="en-CA" kern="100" dirty="0">
                <a:latin typeface="Calibri" panose="020F0502020204030204" pitchFamily="34" charset="0"/>
                <a:ea typeface="Calibri" panose="020F0502020204030204" pitchFamily="34" charset="0"/>
              </a:rPr>
              <a:t>a</a:t>
            </a:r>
            <a:r>
              <a:rPr lang="en-CA" sz="1800" kern="100" dirty="0">
                <a:effectLst/>
                <a:latin typeface="Calibri" panose="020F0502020204030204" pitchFamily="34" charset="0"/>
                <a:ea typeface="Calibri" panose="020F0502020204030204" pitchFamily="34" charset="0"/>
              </a:rPr>
              <a:t>dults involved in delivering the Award involved.</a:t>
            </a:r>
          </a:p>
        </p:txBody>
      </p:sp>
      <p:sp>
        <p:nvSpPr>
          <p:cNvPr id="21" name="Slide Number Placeholder 5">
            <a:extLst>
              <a:ext uri="{FF2B5EF4-FFF2-40B4-BE49-F238E27FC236}">
                <a16:creationId xmlns:a16="http://schemas.microsoft.com/office/drawing/2014/main" id="{EA82BFDF-EEE4-EE3A-3B9F-EA740D2393F2}"/>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4" name="Picture 3">
            <a:extLst>
              <a:ext uri="{FF2B5EF4-FFF2-40B4-BE49-F238E27FC236}">
                <a16:creationId xmlns:a16="http://schemas.microsoft.com/office/drawing/2014/main" id="{FCACB780-7A8A-9078-31ED-56085CCF337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78965497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A34D01-01CC-775C-FF30-26C402F9F1B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Goal Setting</a:t>
            </a:r>
            <a:endParaRPr lang="en-CA" sz="3200" b="1" dirty="0">
              <a:latin typeface="Meta-Bold"/>
            </a:endParaRPr>
          </a:p>
        </p:txBody>
      </p:sp>
      <p:sp>
        <p:nvSpPr>
          <p:cNvPr id="7" name="TextBox 6">
            <a:extLst>
              <a:ext uri="{FF2B5EF4-FFF2-40B4-BE49-F238E27FC236}">
                <a16:creationId xmlns:a16="http://schemas.microsoft.com/office/drawing/2014/main" id="{97EF24D7-41C6-A14B-19A7-01A0335C5BED}"/>
              </a:ext>
            </a:extLst>
          </p:cNvPr>
          <p:cNvSpPr txBox="1"/>
          <p:nvPr/>
        </p:nvSpPr>
        <p:spPr>
          <a:xfrm>
            <a:off x="1376083" y="1097786"/>
            <a:ext cx="9350911" cy="1663597"/>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rPr>
              <a:t>The team must set a clear and challenging goal that is achievable and defines what activities the team will be doing. ​The Assessor provides assessment based on whether the team meets their goal.​</a:t>
            </a:r>
            <a:br>
              <a:rPr lang="en-US" sz="1800" kern="100" dirty="0">
                <a:effectLst/>
                <a:latin typeface="Calibri" panose="020F0502020204030204" pitchFamily="34" charset="0"/>
                <a:ea typeface="Calibri" panose="020F0502020204030204" pitchFamily="34" charset="0"/>
              </a:rPr>
            </a:br>
            <a:endParaRPr lang="en-US" kern="100" dirty="0">
              <a:latin typeface="Calibri" panose="020F0502020204030204" pitchFamily="34" charset="0"/>
              <a:ea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Adventurous Journey Team Goals should include: ​</a:t>
            </a:r>
            <a:endParaRPr lang="en-CA" sz="1800" kern="100" dirty="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C0FD92B1-F236-596E-BC71-35F64D0D25FD}"/>
              </a:ext>
            </a:extLst>
          </p:cNvPr>
          <p:cNvSpPr txBox="1"/>
          <p:nvPr/>
        </p:nvSpPr>
        <p:spPr>
          <a:xfrm>
            <a:off x="1376083" y="2851912"/>
            <a:ext cx="8346466" cy="1971374"/>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rPr>
              <a:t>A description of the environment and destination of the adventure.​</a:t>
            </a:r>
          </a:p>
          <a:p>
            <a:pPr marL="34290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rPr>
              <a:t>What activities will be done and how they will journey.​</a:t>
            </a:r>
            <a:endParaRPr lang="en-CA" sz="1800" kern="1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rPr>
              <a:t>What the team hopes to accomplish. </a:t>
            </a:r>
            <a:endParaRPr lang="en-CA" kern="100" dirty="0">
              <a:latin typeface="Calibri" panose="020F0502020204030204" pitchFamily="34" charset="0"/>
              <a:ea typeface="Calibri" panose="020F0502020204030204" pitchFamily="34" charset="0"/>
            </a:endParaRPr>
          </a:p>
          <a:p>
            <a:pPr>
              <a:lnSpc>
                <a:spcPct val="107000"/>
              </a:lnSpc>
              <a:spcAft>
                <a:spcPts val="800"/>
              </a:spcAft>
              <a:tabLst>
                <a:tab pos="457200" algn="l"/>
              </a:tabLst>
            </a:pPr>
            <a:r>
              <a:rPr lang="en-US" sz="1800" i="1" kern="100" dirty="0">
                <a:effectLst/>
                <a:latin typeface="Calibri" panose="020F0502020204030204" pitchFamily="34" charset="0"/>
                <a:ea typeface="Calibri" panose="020F0502020204030204" pitchFamily="34" charset="0"/>
              </a:rPr>
              <a:t>*Use the AJ Team Goal Builder with participants for support.</a:t>
            </a:r>
            <a:endParaRPr lang="en-CA" sz="1800" kern="1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mj-lt"/>
              <a:buAutoNum type="arabicPeriod"/>
              <a:tabLst>
                <a:tab pos="457200" algn="l"/>
              </a:tabLst>
            </a:pPr>
            <a:endParaRPr lang="en-CA" sz="1800" b="1" kern="100" dirty="0">
              <a:effectLst/>
              <a:latin typeface="Calibri" panose="020F0502020204030204" pitchFamily="34" charset="0"/>
              <a:ea typeface="Calibri" panose="020F0502020204030204" pitchFamily="34" charset="0"/>
            </a:endParaRPr>
          </a:p>
        </p:txBody>
      </p:sp>
      <p:sp>
        <p:nvSpPr>
          <p:cNvPr id="11" name="Slide Number Placeholder 5">
            <a:extLst>
              <a:ext uri="{FF2B5EF4-FFF2-40B4-BE49-F238E27FC236}">
                <a16:creationId xmlns:a16="http://schemas.microsoft.com/office/drawing/2014/main" id="{F08C8113-61D8-A658-FD8A-4DC3F68DD864}"/>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FCF76E98-EEA4-D396-ED39-0045EA24B69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50164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D490DD-0C03-E5DF-0EBD-A39333E121B3}"/>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Emergency Procedures</a:t>
            </a:r>
            <a:endParaRPr lang="en-CA" sz="3200" b="1" dirty="0">
              <a:latin typeface="Meta-Bold"/>
            </a:endParaRPr>
          </a:p>
        </p:txBody>
      </p:sp>
      <p:sp>
        <p:nvSpPr>
          <p:cNvPr id="8" name="TextBox 7">
            <a:extLst>
              <a:ext uri="{FF2B5EF4-FFF2-40B4-BE49-F238E27FC236}">
                <a16:creationId xmlns:a16="http://schemas.microsoft.com/office/drawing/2014/main" id="{5FFCA9FF-8259-D40A-64ED-3BB1AD1649FA}"/>
              </a:ext>
            </a:extLst>
          </p:cNvPr>
          <p:cNvSpPr txBox="1"/>
          <p:nvPr/>
        </p:nvSpPr>
        <p:spPr>
          <a:xfrm>
            <a:off x="1376083" y="1097786"/>
            <a:ext cx="9350911" cy="1367234"/>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rPr>
              <a:t>We believe that all incidents are preventable. However, all activities have intrinsic risk, and it is critical that procedures are followed on these occasions to safeguard the interests of all involved.</a:t>
            </a:r>
            <a:br>
              <a:rPr lang="en-US" sz="1800" kern="100" dirty="0">
                <a:effectLst/>
                <a:latin typeface="Calibri" panose="020F0502020204030204" pitchFamily="34" charset="0"/>
                <a:ea typeface="Calibri" panose="020F0502020204030204" pitchFamily="34" charset="0"/>
              </a:rPr>
            </a:br>
            <a:endParaRPr lang="en-US" sz="1800" kern="100" dirty="0">
              <a:effectLst/>
              <a:latin typeface="Calibri" panose="020F0502020204030204" pitchFamily="34" charset="0"/>
              <a:ea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Your organization MUST:</a:t>
            </a:r>
            <a:endParaRPr lang="en-CA" sz="1800" b="1" kern="100" dirty="0">
              <a:effectLst/>
              <a:latin typeface="Calibri" panose="020F0502020204030204" pitchFamily="34" charset="0"/>
              <a:ea typeface="Calibri" panose="020F0502020204030204" pitchFamily="34" charset="0"/>
            </a:endParaRPr>
          </a:p>
        </p:txBody>
      </p:sp>
      <p:sp>
        <p:nvSpPr>
          <p:cNvPr id="9" name="Oval 8">
            <a:extLst>
              <a:ext uri="{FF2B5EF4-FFF2-40B4-BE49-F238E27FC236}">
                <a16:creationId xmlns:a16="http://schemas.microsoft.com/office/drawing/2014/main" id="{50D9A672-AA11-22B1-EEEE-941ECD7F0D50}"/>
              </a:ext>
            </a:extLst>
          </p:cNvPr>
          <p:cNvSpPr/>
          <p:nvPr/>
        </p:nvSpPr>
        <p:spPr>
          <a:xfrm>
            <a:off x="1598219" y="27981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211FF621-3252-F7F6-30C7-5084D81DC8FD}"/>
              </a:ext>
            </a:extLst>
          </p:cNvPr>
          <p:cNvSpPr txBox="1"/>
          <p:nvPr/>
        </p:nvSpPr>
        <p:spPr>
          <a:xfrm>
            <a:off x="1918410" y="2670767"/>
            <a:ext cx="8808583" cy="126464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emergency procedures and policies in place to deal with any incidents that may occur as a result of Award activities. These procedures will be in line with the wider emergency protocols and policies of your organization. All adults involved in Award delivery must be aware of these procedures.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1FAFB0B6-DAB1-C189-0638-9FA7D0AD6472}"/>
              </a:ext>
            </a:extLst>
          </p:cNvPr>
          <p:cNvSpPr/>
          <p:nvPr/>
        </p:nvSpPr>
        <p:spPr>
          <a:xfrm>
            <a:off x="1598219" y="417461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49F2AF7-1028-5406-E8BC-CA9275AD20BF}"/>
              </a:ext>
            </a:extLst>
          </p:cNvPr>
          <p:cNvSpPr txBox="1"/>
          <p:nvPr/>
        </p:nvSpPr>
        <p:spPr>
          <a:xfrm>
            <a:off x="1918410" y="4047283"/>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Ensure parents and guardians of those under the age of majority are informed that it is their responsibility to ensure all activities are properly managed and insured where appropriate.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44DFB29C-2E0D-4896-53F1-F90451CA4C15}"/>
              </a:ext>
            </a:extLst>
          </p:cNvPr>
          <p:cNvSpPr/>
          <p:nvPr/>
        </p:nvSpPr>
        <p:spPr>
          <a:xfrm>
            <a:off x="1598219" y="50005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CADB7C70-D0CE-2804-7C0A-24310173D143}"/>
              </a:ext>
            </a:extLst>
          </p:cNvPr>
          <p:cNvSpPr txBox="1"/>
          <p:nvPr/>
        </p:nvSpPr>
        <p:spPr>
          <a:xfrm>
            <a:off x="1918410" y="4873193"/>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Report to the Award Office any serious incident or accident that leads to or could have led to the serious injury of a participant or any adult involved in the delivery of the Award.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lide Number Placeholder 5">
            <a:extLst>
              <a:ext uri="{FF2B5EF4-FFF2-40B4-BE49-F238E27FC236}">
                <a16:creationId xmlns:a16="http://schemas.microsoft.com/office/drawing/2014/main" id="{03D8C449-2EB1-93D4-B271-A91B89685DD3}"/>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9E8C0FD7-9DD9-EB30-CA79-059F9237A16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00827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6A6205-28AE-6565-6DAA-C3E4FB73A62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Emergency Procedures</a:t>
            </a:r>
            <a:endParaRPr lang="en-CA" sz="3200" b="1" dirty="0">
              <a:latin typeface="Meta-Bold"/>
            </a:endParaRPr>
          </a:p>
        </p:txBody>
      </p:sp>
      <p:sp>
        <p:nvSpPr>
          <p:cNvPr id="7" name="Oval 6">
            <a:extLst>
              <a:ext uri="{FF2B5EF4-FFF2-40B4-BE49-F238E27FC236}">
                <a16:creationId xmlns:a16="http://schemas.microsoft.com/office/drawing/2014/main" id="{CE61F545-634C-EA16-26B2-6D8E9D5B6945}"/>
              </a:ext>
            </a:extLst>
          </p:cNvPr>
          <p:cNvSpPr/>
          <p:nvPr/>
        </p:nvSpPr>
        <p:spPr>
          <a:xfrm>
            <a:off x="1598219" y="121695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711DCAA-257C-03B7-C12E-CC79B898D874}"/>
              </a:ext>
            </a:extLst>
          </p:cNvPr>
          <p:cNvSpPr txBox="1"/>
          <p:nvPr/>
        </p:nvSpPr>
        <p:spPr>
          <a:xfrm>
            <a:off x="1918410" y="1089617"/>
            <a:ext cx="8808583" cy="968278"/>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aspects of planning the Adventurous Journey including routes, gear, campsites, weather, and activity should be assessed and documented to identify potential hazards and risks involved.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4695DF50-72D7-F4A1-DFCC-B4490CB0F458}"/>
              </a:ext>
            </a:extLst>
          </p:cNvPr>
          <p:cNvSpPr/>
          <p:nvPr/>
        </p:nvSpPr>
        <p:spPr>
          <a:xfrm>
            <a:off x="1598219" y="23409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F8394405-033F-3A2A-713A-D26DDF793EF0}"/>
              </a:ext>
            </a:extLst>
          </p:cNvPr>
          <p:cNvSpPr txBox="1"/>
          <p:nvPr/>
        </p:nvSpPr>
        <p:spPr>
          <a:xfrm>
            <a:off x="1918410" y="2213567"/>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risk assessments should be maintained and updated if any aspect changes (e.g. season, weather, group size, mode of travel, scope of activity etc.).</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90BA2622-A4DC-50DB-08AB-61A7BE5ACFEB}"/>
              </a:ext>
            </a:extLst>
          </p:cNvPr>
          <p:cNvSpPr/>
          <p:nvPr/>
        </p:nvSpPr>
        <p:spPr>
          <a:xfrm>
            <a:off x="1598219" y="318862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7E26B95-9659-2B07-A788-6AB9491195CF}"/>
              </a:ext>
            </a:extLst>
          </p:cNvPr>
          <p:cNvSpPr txBox="1"/>
          <p:nvPr/>
        </p:nvSpPr>
        <p:spPr>
          <a:xfrm>
            <a:off x="1918410" y="3061292"/>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Risk assessments should be reviewed prior to every trip, even if it is in a familiar environment, especially if the participants are different.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lide Number Placeholder 5">
            <a:extLst>
              <a:ext uri="{FF2B5EF4-FFF2-40B4-BE49-F238E27FC236}">
                <a16:creationId xmlns:a16="http://schemas.microsoft.com/office/drawing/2014/main" id="{2D5F5799-1993-49C3-D1E1-76A13B6103F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1EB84FDC-153C-DF13-1E78-0CFA76B2F20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32713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209320" y="1033686"/>
            <a:ext cx="11638845" cy="461665"/>
          </a:xfrm>
          <a:prstGeom prst="rect">
            <a:avLst/>
          </a:prstGeom>
          <a:noFill/>
        </p:spPr>
        <p:txBody>
          <a:bodyPr wrap="square" rtlCol="0">
            <a:spAutoFit/>
          </a:bodyPr>
          <a:lstStyle/>
          <a:p>
            <a:r>
              <a:rPr lang="en-US" sz="2400"/>
              <a:t> </a:t>
            </a:r>
            <a:endParaRPr lang="en-CA" sz="2400"/>
          </a:p>
        </p:txBody>
      </p:sp>
      <p:sp>
        <p:nvSpPr>
          <p:cNvPr id="8" name="TextBox 7">
            <a:extLst>
              <a:ext uri="{FF2B5EF4-FFF2-40B4-BE49-F238E27FC236}">
                <a16:creationId xmlns:a16="http://schemas.microsoft.com/office/drawing/2014/main" id="{F997FFE8-04F7-F64E-31B7-12FB66AB5E43}"/>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Emergency Communication</a:t>
            </a:r>
            <a:endParaRPr lang="en-CA" sz="3200" b="1" dirty="0">
              <a:latin typeface="Meta-Bold"/>
            </a:endParaRPr>
          </a:p>
        </p:txBody>
      </p:sp>
      <p:sp>
        <p:nvSpPr>
          <p:cNvPr id="9" name="TextBox 8">
            <a:extLst>
              <a:ext uri="{FF2B5EF4-FFF2-40B4-BE49-F238E27FC236}">
                <a16:creationId xmlns:a16="http://schemas.microsoft.com/office/drawing/2014/main" id="{72093739-6328-721E-C866-B5A9378A5598}"/>
              </a:ext>
            </a:extLst>
          </p:cNvPr>
          <p:cNvSpPr txBox="1"/>
          <p:nvPr/>
        </p:nvSpPr>
        <p:spPr>
          <a:xfrm>
            <a:off x="1376083" y="1097786"/>
            <a:ext cx="10187267" cy="1857368"/>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rPr>
              <a:t>Emergency contacts and communication plans MUST be established before starting a journey. Depending on the type of journey being taken, different communication plans will be needed. For example, a back-country trip may need more extreme emergency communication and exit plans based on remote access to emergency services. Plan accordingly with your participants to ensure safety plans are in place. Everyone involved should know what to do in an emergency situation and who to contact. Emergency methods to consider include:</a:t>
            </a:r>
            <a:endParaRPr lang="en-CA" sz="1800" kern="100" dirty="0">
              <a:effectLst/>
              <a:latin typeface="Calibri" panose="020F0502020204030204" pitchFamily="34" charset="0"/>
              <a:ea typeface="Calibri" panose="020F0502020204030204" pitchFamily="34" charset="0"/>
            </a:endParaRPr>
          </a:p>
        </p:txBody>
      </p:sp>
      <p:sp>
        <p:nvSpPr>
          <p:cNvPr id="10" name="Slide Number Placeholder 5">
            <a:extLst>
              <a:ext uri="{FF2B5EF4-FFF2-40B4-BE49-F238E27FC236}">
                <a16:creationId xmlns:a16="http://schemas.microsoft.com/office/drawing/2014/main" id="{FC16A886-8B6D-2161-619F-FDA4B3490D68}"/>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12" name="Oval 11">
            <a:extLst>
              <a:ext uri="{FF2B5EF4-FFF2-40B4-BE49-F238E27FC236}">
                <a16:creationId xmlns:a16="http://schemas.microsoft.com/office/drawing/2014/main" id="{0993F97F-D781-8C41-C3DA-615FA6A0CB51}"/>
              </a:ext>
            </a:extLst>
          </p:cNvPr>
          <p:cNvSpPr/>
          <p:nvPr/>
        </p:nvSpPr>
        <p:spPr>
          <a:xfrm>
            <a:off x="1598219" y="318862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0EA5B882-57F8-2BC9-8C92-A4F52C1697C4}"/>
              </a:ext>
            </a:extLst>
          </p:cNvPr>
          <p:cNvSpPr txBox="1"/>
          <p:nvPr/>
        </p:nvSpPr>
        <p:spPr>
          <a:xfrm>
            <a:off x="1918410" y="3061292"/>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Cell phones - Bring reliable communication devices such as a charged cell phone or two-way radio. Familiarize yourself with their operation and range.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CBE9BF12-C01B-646E-8805-426A7D6D3A5D}"/>
              </a:ext>
            </a:extLst>
          </p:cNvPr>
          <p:cNvSpPr/>
          <p:nvPr/>
        </p:nvSpPr>
        <p:spPr>
          <a:xfrm>
            <a:off x="1598219" y="39411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7A63D904-EABD-3996-5EF5-56088E515526}"/>
              </a:ext>
            </a:extLst>
          </p:cNvPr>
          <p:cNvSpPr txBox="1"/>
          <p:nvPr/>
        </p:nvSpPr>
        <p:spPr>
          <a:xfrm>
            <a:off x="1918410" y="3813767"/>
            <a:ext cx="9506877"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Sharing </a:t>
            </a:r>
            <a:r>
              <a:rPr lang="en-US" kern="100" dirty="0">
                <a:latin typeface="Calibri" panose="020F0502020204030204" pitchFamily="34" charset="0"/>
                <a:ea typeface="Calibri" panose="020F0502020204030204" pitchFamily="34" charset="0"/>
                <a:cs typeface="Times New Roman" panose="02020603050405020304" pitchFamily="18" charset="0"/>
              </a:rPr>
              <a:t>plans &amp; location - 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nsure your plans are known </a:t>
            </a:r>
            <a:r>
              <a:rPr lang="en-US" kern="100" dirty="0">
                <a:latin typeface="Calibri" panose="020F0502020204030204" pitchFamily="34" charset="0"/>
                <a:ea typeface="Calibri" panose="020F0502020204030204" pitchFamily="34" charset="0"/>
                <a:cs typeface="Times New Roman" panose="02020603050405020304" pitchFamily="18" charset="0"/>
              </a:rPr>
              <a:t>to 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 Award Centre, parents/guardians, emergency contacts, park rangers etc.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3E8233BA-858B-0BBE-A96B-AB16C8AD9ED2}"/>
              </a:ext>
            </a:extLst>
          </p:cNvPr>
          <p:cNvSpPr/>
          <p:nvPr/>
        </p:nvSpPr>
        <p:spPr>
          <a:xfrm>
            <a:off x="1598219" y="473167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BA24CE2-D154-42EE-69E2-02E943359FF1}"/>
              </a:ext>
            </a:extLst>
          </p:cNvPr>
          <p:cNvSpPr txBox="1"/>
          <p:nvPr/>
        </p:nvSpPr>
        <p:spPr>
          <a:xfrm>
            <a:off x="1918410" y="4604342"/>
            <a:ext cx="9929755"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Trackers - Some trackers offer GPS, two-way communication, emergency signaling, and location tracking.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5A7D00DE-F7DA-CB29-0FC4-FD2D5C2FD3CD}"/>
              </a:ext>
            </a:extLst>
          </p:cNvPr>
          <p:cNvSpPr/>
          <p:nvPr/>
        </p:nvSpPr>
        <p:spPr>
          <a:xfrm>
            <a:off x="1598219" y="522588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5C8A15A-5BF3-613C-F1C0-80C0731750C2}"/>
              </a:ext>
            </a:extLst>
          </p:cNvPr>
          <p:cNvSpPr txBox="1"/>
          <p:nvPr/>
        </p:nvSpPr>
        <p:spPr>
          <a:xfrm>
            <a:off x="1918410" y="5098554"/>
            <a:ext cx="10130715"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Satellite phones – Satellite phones utilize satellites to make calls in areas where cellular service is absent.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2678C73-2B5D-4A2D-8141-AB42675897DD}"/>
              </a:ext>
            </a:extLst>
          </p:cNvPr>
          <p:cNvSpPr/>
          <p:nvPr/>
        </p:nvSpPr>
        <p:spPr>
          <a:xfrm>
            <a:off x="1598219" y="568308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423F0E31-5139-C58B-4D2F-5372496BA3B1}"/>
              </a:ext>
            </a:extLst>
          </p:cNvPr>
          <p:cNvSpPr txBox="1"/>
          <p:nvPr/>
        </p:nvSpPr>
        <p:spPr>
          <a:xfrm>
            <a:off x="1918410" y="5555754"/>
            <a:ext cx="10130715"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Signaling devices – </a:t>
            </a:r>
            <a:r>
              <a:rPr lang="en-US" kern="100" dirty="0">
                <a:latin typeface="Calibri" panose="020F0502020204030204" pitchFamily="34" charset="0"/>
                <a:ea typeface="Calibri" panose="020F0502020204030204" pitchFamily="34" charset="0"/>
                <a:cs typeface="Times New Roman" panose="02020603050405020304" pitchFamily="18" charset="0"/>
              </a:rPr>
              <a:t>Consider utilizing 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histles, mirrors (reflective signals), flashlights with batteries, flares etc.</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8044C64-B889-F52B-2043-95C534FEA59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92631470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1262949" y="920796"/>
            <a:ext cx="10763957" cy="1477328"/>
          </a:xfrm>
          <a:prstGeom prst="rect">
            <a:avLst/>
          </a:prstGeom>
          <a:noFill/>
        </p:spPr>
        <p:txBody>
          <a:bodyPr wrap="square" lIns="91440" tIns="45720" rIns="91440" bIns="45720" rtlCol="0" anchor="t">
            <a:spAutoFit/>
          </a:bodyPr>
          <a:lstStyle/>
          <a:p>
            <a:r>
              <a:rPr lang="en-US" dirty="0">
                <a:solidFill>
                  <a:srgbClr val="242424"/>
                </a:solidFill>
                <a:latin typeface="Calibri"/>
                <a:ea typeface="Aptos"/>
                <a:cs typeface="Aptos"/>
              </a:rPr>
              <a:t>Based on the type of Adventurous Journey, location and mode of travel/activity being done additional certifications or training may be required by the adults involved and/or provider to ensure safety. Ensuring participants undergo necessary training to be competent in safe travel practices and safety measures throughout their journey is vital. Examples of specific training certifications may include Standard First Aid, National Lifeguarding, White Water Certification, Wilderness Advanced First Aid, Wilderness First Responder etc.</a:t>
            </a:r>
            <a:endParaRPr lang="en-CA">
              <a:latin typeface="Calibri"/>
              <a:cs typeface="Calibri"/>
            </a:endParaRPr>
          </a:p>
        </p:txBody>
      </p:sp>
      <p:sp>
        <p:nvSpPr>
          <p:cNvPr id="7" name="TextBox 6">
            <a:extLst>
              <a:ext uri="{FF2B5EF4-FFF2-40B4-BE49-F238E27FC236}">
                <a16:creationId xmlns:a16="http://schemas.microsoft.com/office/drawing/2014/main" id="{9483D1A9-E154-A994-2FFE-7E6439F574F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Risk Management</a:t>
            </a:r>
            <a:endParaRPr lang="en-CA" sz="3200" b="1" dirty="0">
              <a:latin typeface="Meta-Bold"/>
            </a:endParaRPr>
          </a:p>
        </p:txBody>
      </p:sp>
      <p:sp>
        <p:nvSpPr>
          <p:cNvPr id="8" name="Oval 7">
            <a:extLst>
              <a:ext uri="{FF2B5EF4-FFF2-40B4-BE49-F238E27FC236}">
                <a16:creationId xmlns:a16="http://schemas.microsoft.com/office/drawing/2014/main" id="{A7025C37-5816-6126-F0CD-EBC94357565F}"/>
              </a:ext>
            </a:extLst>
          </p:cNvPr>
          <p:cNvSpPr/>
          <p:nvPr/>
        </p:nvSpPr>
        <p:spPr>
          <a:xfrm>
            <a:off x="1598219" y="263798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BB5E8A8-4D0E-5097-6A68-F1A2FF2E0BF0}"/>
              </a:ext>
            </a:extLst>
          </p:cNvPr>
          <p:cNvSpPr txBox="1"/>
          <p:nvPr/>
        </p:nvSpPr>
        <p:spPr>
          <a:xfrm>
            <a:off x="1918410" y="2510649"/>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Wildlife encounters – Research wildlife you may encounter on your journey, respecting their space and understanding best practices if a close encounter happens.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0EE55705-83DA-65FF-DB4D-AE16BF07C103}"/>
              </a:ext>
            </a:extLst>
          </p:cNvPr>
          <p:cNvSpPr/>
          <p:nvPr/>
        </p:nvSpPr>
        <p:spPr>
          <a:xfrm>
            <a:off x="1598219" y="329638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C8D5B83-3A83-1608-8F05-03889BA9DBB8}"/>
              </a:ext>
            </a:extLst>
          </p:cNvPr>
          <p:cNvSpPr txBox="1"/>
          <p:nvPr/>
        </p:nvSpPr>
        <p:spPr>
          <a:xfrm>
            <a:off x="1918410" y="3169049"/>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Aid - Carry a well-equipped first aid kit suitable for the AJ’s activities and duration.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D1E23352-5F72-4D2B-43FA-2FC95776B62D}"/>
              </a:ext>
            </a:extLst>
          </p:cNvPr>
          <p:cNvSpPr/>
          <p:nvPr/>
        </p:nvSpPr>
        <p:spPr>
          <a:xfrm>
            <a:off x="1598219" y="363116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DDD65B97-FC3B-C419-36F1-7B7E69CC9D36}"/>
              </a:ext>
            </a:extLst>
          </p:cNvPr>
          <p:cNvSpPr txBox="1"/>
          <p:nvPr/>
        </p:nvSpPr>
        <p:spPr>
          <a:xfrm>
            <a:off x="1918410" y="3503836"/>
            <a:ext cx="9862212" cy="968278"/>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Knowledge and skills – Ensure the group is competent on navigation, caring for basic group needs such as shelter, food, water and basic first aid skills. The AJ Supervisor must be suitably qualified, competent and experienced to ensure the group remains safe.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7F3BBFBA-2CD6-90F2-639B-D3D33CD268D3}"/>
              </a:ext>
            </a:extLst>
          </p:cNvPr>
          <p:cNvSpPr/>
          <p:nvPr/>
        </p:nvSpPr>
        <p:spPr>
          <a:xfrm>
            <a:off x="1598219" y="4547450"/>
            <a:ext cx="107463"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C79C721B-BC72-8FA1-DC65-22E0E1587772}"/>
              </a:ext>
            </a:extLst>
          </p:cNvPr>
          <p:cNvSpPr txBox="1"/>
          <p:nvPr/>
        </p:nvSpPr>
        <p:spPr>
          <a:xfrm>
            <a:off x="1918410" y="4420117"/>
            <a:ext cx="9692879"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Stay in groups – Always remember to stay in groups and be aware of your surroundings and people within your group.</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1D336802-C7A0-8881-948E-46ECCA1528B2}"/>
              </a:ext>
            </a:extLst>
          </p:cNvPr>
          <p:cNvSpPr/>
          <p:nvPr/>
        </p:nvSpPr>
        <p:spPr>
          <a:xfrm>
            <a:off x="1598219" y="516822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53E32EF7-A58C-1CE2-6698-2899AD0950D3}"/>
              </a:ext>
            </a:extLst>
          </p:cNvPr>
          <p:cNvSpPr txBox="1"/>
          <p:nvPr/>
        </p:nvSpPr>
        <p:spPr>
          <a:xfrm>
            <a:off x="1918410" y="5040889"/>
            <a:ext cx="9664657"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 prepared and informed - Research the area and forecast of the location you'll be exploring.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8863B40B-9C76-8AD5-D151-B6C5DFAB93E8}"/>
              </a:ext>
            </a:extLst>
          </p:cNvPr>
          <p:cNvSpPr/>
          <p:nvPr/>
        </p:nvSpPr>
        <p:spPr>
          <a:xfrm>
            <a:off x="1598219" y="554475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96B5D479-4AD1-397A-A2A8-AC2B353CF785}"/>
              </a:ext>
            </a:extLst>
          </p:cNvPr>
          <p:cNvSpPr txBox="1"/>
          <p:nvPr/>
        </p:nvSpPr>
        <p:spPr>
          <a:xfrm>
            <a:off x="1918410" y="5417420"/>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Pack for unexpected situations – Bring extra items in case things get lost, broken or don’t go according to plan. Pack for changing weather i.e. rain gear, warm layers etc. Bring extra food.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Slide Number Placeholder 5">
            <a:extLst>
              <a:ext uri="{FF2B5EF4-FFF2-40B4-BE49-F238E27FC236}">
                <a16:creationId xmlns:a16="http://schemas.microsoft.com/office/drawing/2014/main" id="{D901BEE9-F63D-36EA-8586-DA712B5087D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DC834D0C-1976-2B5F-2748-E0925FC9DA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01165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1273834" y="973703"/>
            <a:ext cx="12078373" cy="769441"/>
          </a:xfrm>
          <a:prstGeom prst="rect">
            <a:avLst/>
          </a:prstGeom>
          <a:noFill/>
        </p:spPr>
        <p:txBody>
          <a:bodyPr wrap="square" rtlCol="0">
            <a:spAutoFit/>
          </a:bodyPr>
          <a:lstStyle/>
          <a:p>
            <a:pPr marL="285744" indent="-285744" defTabSz="914377">
              <a:buFont typeface="Arial" panose="020B0604020202020204" pitchFamily="34" charset="0"/>
              <a:buChar char="•"/>
              <a:defRPr/>
            </a:pPr>
            <a:endParaRPr lang="en-US" sz="2200" dirty="0">
              <a:solidFill>
                <a:prstClr val="black"/>
              </a:solidFill>
            </a:endParaRPr>
          </a:p>
          <a:p>
            <a:pPr defTabSz="914377">
              <a:defRPr/>
            </a:pPr>
            <a:endParaRPr lang="en-CA" sz="2200" dirty="0">
              <a:solidFill>
                <a:prstClr val="black"/>
              </a:solidFill>
            </a:endParaRPr>
          </a:p>
        </p:txBody>
      </p:sp>
      <p:sp>
        <p:nvSpPr>
          <p:cNvPr id="8" name="TextBox 7">
            <a:extLst>
              <a:ext uri="{FF2B5EF4-FFF2-40B4-BE49-F238E27FC236}">
                <a16:creationId xmlns:a16="http://schemas.microsoft.com/office/drawing/2014/main" id="{C6354FEA-AB7D-8B54-406F-54F74BA5B1F1}"/>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Plan – Risk Management</a:t>
            </a:r>
            <a:endParaRPr lang="en-CA" sz="3200" b="1" dirty="0">
              <a:latin typeface="Meta-Bold"/>
            </a:endParaRPr>
          </a:p>
        </p:txBody>
      </p:sp>
      <p:sp>
        <p:nvSpPr>
          <p:cNvPr id="10" name="Slide Number Placeholder 5">
            <a:extLst>
              <a:ext uri="{FF2B5EF4-FFF2-40B4-BE49-F238E27FC236}">
                <a16:creationId xmlns:a16="http://schemas.microsoft.com/office/drawing/2014/main" id="{9768AC02-5BAF-E404-0C42-39DE8CD45F84}"/>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12" name="TextBox 11">
            <a:extLst>
              <a:ext uri="{FF2B5EF4-FFF2-40B4-BE49-F238E27FC236}">
                <a16:creationId xmlns:a16="http://schemas.microsoft.com/office/drawing/2014/main" id="{1293E6C1-7FCE-2858-660F-9F0CD9FD8007}"/>
              </a:ext>
            </a:extLst>
          </p:cNvPr>
          <p:cNvSpPr txBox="1"/>
          <p:nvPr/>
        </p:nvSpPr>
        <p:spPr>
          <a:xfrm>
            <a:off x="1376083" y="1097786"/>
            <a:ext cx="10187267" cy="1766189"/>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rPr>
              <a:t>Discuss potential risks or hazards the group could encounter while on the trip so contingency plans can be made. Creating scenario-based questions to challenge participants while they are brainstorming ideas for their Adventurous Journeys is a great way to get them thinking about what to do in unexpected situations. </a:t>
            </a:r>
            <a:endParaRPr lang="en-US" kern="100" dirty="0">
              <a:latin typeface="Calibri" panose="020F0502020204030204" pitchFamily="34" charset="0"/>
              <a:ea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Example questions to ask how an AJ team will handle these situations:</a:t>
            </a:r>
            <a:endParaRPr lang="en-CA" sz="1800" b="1" kern="100" dirty="0">
              <a:effectLst/>
              <a:latin typeface="Calibri" panose="020F0502020204030204" pitchFamily="34" charset="0"/>
              <a:ea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rPr>
              <a:t>  </a:t>
            </a:r>
            <a:endParaRPr lang="en-CA" sz="1800" kern="100" dirty="0">
              <a:effectLst/>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366B833E-F28A-8EB0-FE91-C89196494734}"/>
              </a:ext>
            </a:extLst>
          </p:cNvPr>
          <p:cNvSpPr/>
          <p:nvPr/>
        </p:nvSpPr>
        <p:spPr>
          <a:xfrm>
            <a:off x="1598219" y="273279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4B96F8AC-5842-92D0-2704-84C98D0181BB}"/>
              </a:ext>
            </a:extLst>
          </p:cNvPr>
          <p:cNvSpPr txBox="1"/>
          <p:nvPr/>
        </p:nvSpPr>
        <p:spPr>
          <a:xfrm>
            <a:off x="1918410" y="2605462"/>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will you do if someone gets an injury?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C70F7528-6A6C-ECF6-E396-DA94F951E9E7}"/>
              </a:ext>
            </a:extLst>
          </p:cNvPr>
          <p:cNvSpPr/>
          <p:nvPr/>
        </p:nvSpPr>
        <p:spPr>
          <a:xfrm>
            <a:off x="1598219" y="315558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08BA0D88-0B00-6FB4-0AA0-B0561ABB136E}"/>
              </a:ext>
            </a:extLst>
          </p:cNvPr>
          <p:cNvSpPr txBox="1"/>
          <p:nvPr/>
        </p:nvSpPr>
        <p:spPr>
          <a:xfrm>
            <a:off x="1918410" y="3028250"/>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will you do if someone gets lost?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D1DCE24D-5CFE-EF9E-C22B-5668709BE858}"/>
              </a:ext>
            </a:extLst>
          </p:cNvPr>
          <p:cNvSpPr/>
          <p:nvPr/>
        </p:nvSpPr>
        <p:spPr>
          <a:xfrm>
            <a:off x="1598219" y="361769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85E1858-EA28-2035-5605-9720649BABD0}"/>
              </a:ext>
            </a:extLst>
          </p:cNvPr>
          <p:cNvSpPr txBox="1"/>
          <p:nvPr/>
        </p:nvSpPr>
        <p:spPr>
          <a:xfrm>
            <a:off x="1918410" y="3490366"/>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will you do if there is a missing trail marker, how will you stay on track?</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5B8F7F57-6878-EC92-CC87-FAC73165A3FA}"/>
              </a:ext>
            </a:extLst>
          </p:cNvPr>
          <p:cNvSpPr/>
          <p:nvPr/>
        </p:nvSpPr>
        <p:spPr>
          <a:xfrm>
            <a:off x="1598219" y="410931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4C5E1D52-5B1C-14B1-DE98-56CD41CCC815}"/>
              </a:ext>
            </a:extLst>
          </p:cNvPr>
          <p:cNvSpPr txBox="1"/>
          <p:nvPr/>
        </p:nvSpPr>
        <p:spPr>
          <a:xfrm>
            <a:off x="1918410" y="3981980"/>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will you do if gear/equipment breaks or is damaged?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843C64C0-03AA-ECD1-5B18-69DA8EBA6F05}"/>
              </a:ext>
            </a:extLst>
          </p:cNvPr>
          <p:cNvSpPr/>
          <p:nvPr/>
        </p:nvSpPr>
        <p:spPr>
          <a:xfrm>
            <a:off x="1598219" y="46009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F3F23283-C128-1FB6-10B5-4436973E3009}"/>
              </a:ext>
            </a:extLst>
          </p:cNvPr>
          <p:cNvSpPr txBox="1"/>
          <p:nvPr/>
        </p:nvSpPr>
        <p:spPr>
          <a:xfrm>
            <a:off x="1918410" y="4473593"/>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will you do if you have unexpected bad weather? What if the forecast is predicting terrible weather throughout the journey?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7FC768B-7E9C-E7AA-DA17-A55075C4757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17033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26DACA-8A37-836C-B537-6F041493D2A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defTabSz="914377">
              <a:defRPr/>
            </a:pPr>
            <a:r>
              <a:rPr lang="en-US" sz="3200" b="1" dirty="0">
                <a:solidFill>
                  <a:prstClr val="black"/>
                </a:solidFill>
                <a:latin typeface="Meta-Bold"/>
              </a:rPr>
              <a:t>Plan - Budgeting</a:t>
            </a:r>
            <a:endParaRPr lang="en-CA" sz="3200" b="1" dirty="0">
              <a:solidFill>
                <a:prstClr val="black"/>
              </a:solidFill>
              <a:latin typeface="Meta-Bold"/>
            </a:endParaRPr>
          </a:p>
        </p:txBody>
      </p:sp>
      <p:sp>
        <p:nvSpPr>
          <p:cNvPr id="14" name="TextBox 13">
            <a:extLst>
              <a:ext uri="{FF2B5EF4-FFF2-40B4-BE49-F238E27FC236}">
                <a16:creationId xmlns:a16="http://schemas.microsoft.com/office/drawing/2014/main" id="{7D9082CE-633F-1476-B902-274568BEF7E0}"/>
              </a:ext>
            </a:extLst>
          </p:cNvPr>
          <p:cNvSpPr txBox="1"/>
          <p:nvPr/>
        </p:nvSpPr>
        <p:spPr>
          <a:xfrm>
            <a:off x="1376083" y="1139578"/>
            <a:ext cx="6641690" cy="375552"/>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Here are some strategies to help outline a budget for your AJ:</a:t>
            </a:r>
            <a:endParaRPr lang="en-CA" sz="1800" kern="100" dirty="0">
              <a:effectLst/>
              <a:latin typeface="Calibri" panose="020F0502020204030204" pitchFamily="34" charset="0"/>
              <a:ea typeface="Calibri" panose="020F0502020204030204" pitchFamily="34" charset="0"/>
            </a:endParaRPr>
          </a:p>
        </p:txBody>
      </p:sp>
      <p:sp>
        <p:nvSpPr>
          <p:cNvPr id="15" name="Oval 14">
            <a:extLst>
              <a:ext uri="{FF2B5EF4-FFF2-40B4-BE49-F238E27FC236}">
                <a16:creationId xmlns:a16="http://schemas.microsoft.com/office/drawing/2014/main" id="{558A2418-103D-87D9-1F3C-ACA4AA062F9D}"/>
              </a:ext>
            </a:extLst>
          </p:cNvPr>
          <p:cNvSpPr/>
          <p:nvPr/>
        </p:nvSpPr>
        <p:spPr>
          <a:xfrm>
            <a:off x="1598219" y="176078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BE8E97DF-232B-D46D-52EC-449ECCA86F2B}"/>
              </a:ext>
            </a:extLst>
          </p:cNvPr>
          <p:cNvSpPr txBox="1"/>
          <p:nvPr/>
        </p:nvSpPr>
        <p:spPr>
          <a:xfrm>
            <a:off x="1918410" y="1633454"/>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Budget Expense Categories: Transportation, accommodation, food, gear, permits, etc. This will help you allocate funds appropriately.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CC5DFCB7-0C17-0AAC-9095-CDEBC923A5A2}"/>
              </a:ext>
            </a:extLst>
          </p:cNvPr>
          <p:cNvSpPr/>
          <p:nvPr/>
        </p:nvSpPr>
        <p:spPr>
          <a:xfrm>
            <a:off x="1598219" y="258669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0F96749-19A7-3431-6598-2DC42F664F54}"/>
              </a:ext>
            </a:extLst>
          </p:cNvPr>
          <p:cNvSpPr txBox="1"/>
          <p:nvPr/>
        </p:nvSpPr>
        <p:spPr>
          <a:xfrm>
            <a:off x="1918410" y="2459364"/>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Explore Accessible Options: Doing an AJ that is locally accessible, using public transportation, utilizing back yards or organizational spaces (i.e., gyms and fields) for overnight stays.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4AD3BAF8-067B-F535-50F8-4554BD5C1CD2}"/>
              </a:ext>
            </a:extLst>
          </p:cNvPr>
          <p:cNvSpPr/>
          <p:nvPr/>
        </p:nvSpPr>
        <p:spPr>
          <a:xfrm>
            <a:off x="1598219" y="34716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3479D7BD-FE8F-D06B-C4ED-91CFE3E46D94}"/>
              </a:ext>
            </a:extLst>
          </p:cNvPr>
          <p:cNvSpPr txBox="1"/>
          <p:nvPr/>
        </p:nvSpPr>
        <p:spPr>
          <a:xfrm>
            <a:off x="1918410" y="3344267"/>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Tools/Apps: Use tools like Microsoft Excel or Google Sheets to create a customized budget spreadsheet. May also consider using a budgeting app such as Mint.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119BFC93-B3CF-8C5E-2754-6D5175EC8D2D}"/>
              </a:ext>
            </a:extLst>
          </p:cNvPr>
          <p:cNvSpPr/>
          <p:nvPr/>
        </p:nvSpPr>
        <p:spPr>
          <a:xfrm>
            <a:off x="1598219" y="432700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9A18131A-6271-4DBB-2C17-1CBB7B8FA10E}"/>
              </a:ext>
            </a:extLst>
          </p:cNvPr>
          <p:cNvSpPr txBox="1"/>
          <p:nvPr/>
        </p:nvSpPr>
        <p:spPr>
          <a:xfrm>
            <a:off x="1918410" y="4199673"/>
            <a:ext cx="8808583" cy="968278"/>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Apply for Grants/Funding: Research grants/funding available that could be used for Adventurous Journeys. Apply for Award grants and funding that can cover Award Centre AJ costs.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Slide Number Placeholder 5">
            <a:extLst>
              <a:ext uri="{FF2B5EF4-FFF2-40B4-BE49-F238E27FC236}">
                <a16:creationId xmlns:a16="http://schemas.microsoft.com/office/drawing/2014/main" id="{D85420CE-3891-A668-2BC6-FFDF8F59A11D}"/>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04D24C05-C7BE-92F7-2360-A1DD093C006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32181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05C03DC-5BA7-5657-9CE2-7B79F59F4D53}"/>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Overview – Adventurous Journey</a:t>
            </a:r>
            <a:endParaRPr lang="en-CA" sz="3200" b="1" dirty="0">
              <a:latin typeface="Meta-Bold"/>
            </a:endParaRPr>
          </a:p>
        </p:txBody>
      </p:sp>
      <p:sp>
        <p:nvSpPr>
          <p:cNvPr id="6" name="Slide Number Placeholder 5">
            <a:extLst>
              <a:ext uri="{FF2B5EF4-FFF2-40B4-BE49-F238E27FC236}">
                <a16:creationId xmlns:a16="http://schemas.microsoft.com/office/drawing/2014/main" id="{AA3F8727-6984-10A4-785A-72BAA9C0875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10" name="Picture 9">
            <a:extLst>
              <a:ext uri="{FF2B5EF4-FFF2-40B4-BE49-F238E27FC236}">
                <a16:creationId xmlns:a16="http://schemas.microsoft.com/office/drawing/2014/main" id="{FDCD802E-CBE7-8762-BA75-8666658D29B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graphicFrame>
        <p:nvGraphicFramePr>
          <p:cNvPr id="20" name="Table 19">
            <a:extLst>
              <a:ext uri="{FF2B5EF4-FFF2-40B4-BE49-F238E27FC236}">
                <a16:creationId xmlns:a16="http://schemas.microsoft.com/office/drawing/2014/main" id="{F1DEB739-2D7F-A0BF-73DF-1C73B8620C89}"/>
              </a:ext>
            </a:extLst>
          </p:cNvPr>
          <p:cNvGraphicFramePr>
            <a:graphicFrameLocks noGrp="1"/>
          </p:cNvGraphicFramePr>
          <p:nvPr>
            <p:extLst>
              <p:ext uri="{D42A27DB-BD31-4B8C-83A1-F6EECF244321}">
                <p14:modId xmlns:p14="http://schemas.microsoft.com/office/powerpoint/2010/main" val="3251966303"/>
              </p:ext>
            </p:extLst>
          </p:nvPr>
        </p:nvGraphicFramePr>
        <p:xfrm>
          <a:off x="5942213" y="1200672"/>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algn="l"/>
                      <a:r>
                        <a:rPr lang="en-US" b="1" dirty="0"/>
                        <a:t>            Brainstorm: </a:t>
                      </a:r>
                      <a:endParaRPr lang="en-CA" dirty="0"/>
                    </a:p>
                  </a:txBody>
                  <a:tcPr>
                    <a:solidFill>
                      <a:srgbClr val="00B050"/>
                    </a:solidFill>
                  </a:tcPr>
                </a:tc>
                <a:extLst>
                  <a:ext uri="{0D108BD9-81ED-4DB2-BD59-A6C34878D82A}">
                    <a16:rowId xmlns:a16="http://schemas.microsoft.com/office/drawing/2014/main" val="2523594567"/>
                  </a:ext>
                </a:extLst>
              </a:tr>
              <a:tr h="703000">
                <a:tc>
                  <a:txBody>
                    <a:bodyPr/>
                    <a:lstStyle/>
                    <a:p>
                      <a:pPr algn="l"/>
                      <a:r>
                        <a:rPr lang="en-US" dirty="0"/>
                        <a:t>            Start collaboration to gather ideas and decide </a:t>
                      </a:r>
                    </a:p>
                    <a:p>
                      <a:pPr algn="l"/>
                      <a:r>
                        <a:rPr lang="en-US" dirty="0"/>
                        <a:t>            on an Adventurous Journey.</a:t>
                      </a:r>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pic>
        <p:nvPicPr>
          <p:cNvPr id="27" name="Picture 26" descr="A child reading a book&#10;&#10;Description automatically generated">
            <a:extLst>
              <a:ext uri="{FF2B5EF4-FFF2-40B4-BE49-F238E27FC236}">
                <a16:creationId xmlns:a16="http://schemas.microsoft.com/office/drawing/2014/main" id="{E912FF9A-E9DA-775A-D3E6-D0E2A1F3E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729" y="1194399"/>
            <a:ext cx="1102118" cy="1102118"/>
          </a:xfrm>
          <a:prstGeom prst="rect">
            <a:avLst/>
          </a:prstGeom>
        </p:spPr>
      </p:pic>
      <p:graphicFrame>
        <p:nvGraphicFramePr>
          <p:cNvPr id="28" name="Table 27">
            <a:extLst>
              <a:ext uri="{FF2B5EF4-FFF2-40B4-BE49-F238E27FC236}">
                <a16:creationId xmlns:a16="http://schemas.microsoft.com/office/drawing/2014/main" id="{A09FE559-D92D-7F79-0590-03B34E67D41D}"/>
              </a:ext>
            </a:extLst>
          </p:cNvPr>
          <p:cNvGraphicFramePr>
            <a:graphicFrameLocks noGrp="1"/>
          </p:cNvGraphicFramePr>
          <p:nvPr>
            <p:extLst>
              <p:ext uri="{D42A27DB-BD31-4B8C-83A1-F6EECF244321}">
                <p14:modId xmlns:p14="http://schemas.microsoft.com/office/powerpoint/2010/main" val="2132593523"/>
              </p:ext>
            </p:extLst>
          </p:nvPr>
        </p:nvGraphicFramePr>
        <p:xfrm>
          <a:off x="5942213" y="2410644"/>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Plan: </a:t>
                      </a:r>
                    </a:p>
                  </a:txBody>
                  <a:tcPr>
                    <a:solidFill>
                      <a:srgbClr val="00B050"/>
                    </a:solidFill>
                  </a:tcPr>
                </a:tc>
                <a:extLst>
                  <a:ext uri="{0D108BD9-81ED-4DB2-BD59-A6C34878D82A}">
                    <a16:rowId xmlns:a16="http://schemas.microsoft.com/office/drawing/2014/main" val="2523594567"/>
                  </a:ext>
                </a:extLst>
              </a:tr>
              <a:tr h="703000">
                <a:tc>
                  <a:txBody>
                    <a:bodyPr/>
                    <a:lstStyle/>
                    <a:p>
                      <a:pPr algn="l"/>
                      <a:r>
                        <a:rPr lang="en-US" dirty="0"/>
                        <a:t>            Build out the necessary elements of the journey </a:t>
                      </a:r>
                    </a:p>
                    <a:p>
                      <a:pPr algn="l"/>
                      <a:r>
                        <a:rPr lang="en-US" dirty="0"/>
                        <a:t>            to ensure participants are well prepared. </a:t>
                      </a:r>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pic>
        <p:nvPicPr>
          <p:cNvPr id="25" name="Picture 24" descr="A group of women looking at a map&#10;&#10;Description automatically generated">
            <a:extLst>
              <a:ext uri="{FF2B5EF4-FFF2-40B4-BE49-F238E27FC236}">
                <a16:creationId xmlns:a16="http://schemas.microsoft.com/office/drawing/2014/main" id="{0D2C289D-76EC-BF78-69EA-02FE645E2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9506" y="2393965"/>
            <a:ext cx="1102118" cy="1102118"/>
          </a:xfrm>
          <a:prstGeom prst="rect">
            <a:avLst/>
          </a:prstGeom>
        </p:spPr>
      </p:pic>
      <p:graphicFrame>
        <p:nvGraphicFramePr>
          <p:cNvPr id="30" name="Table 29">
            <a:extLst>
              <a:ext uri="{FF2B5EF4-FFF2-40B4-BE49-F238E27FC236}">
                <a16:creationId xmlns:a16="http://schemas.microsoft.com/office/drawing/2014/main" id="{B997ACF7-6359-5256-0CB2-7983C9969CBF}"/>
              </a:ext>
            </a:extLst>
          </p:cNvPr>
          <p:cNvGraphicFramePr>
            <a:graphicFrameLocks noGrp="1"/>
          </p:cNvGraphicFramePr>
          <p:nvPr>
            <p:extLst>
              <p:ext uri="{D42A27DB-BD31-4B8C-83A1-F6EECF244321}">
                <p14:modId xmlns:p14="http://schemas.microsoft.com/office/powerpoint/2010/main" val="363045199"/>
              </p:ext>
            </p:extLst>
          </p:nvPr>
        </p:nvGraphicFramePr>
        <p:xfrm>
          <a:off x="5942213" y="3629547"/>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Journey:</a:t>
                      </a:r>
                    </a:p>
                  </a:txBody>
                  <a:tcPr>
                    <a:solidFill>
                      <a:srgbClr val="00B050"/>
                    </a:solidFill>
                  </a:tcPr>
                </a:tc>
                <a:extLst>
                  <a:ext uri="{0D108BD9-81ED-4DB2-BD59-A6C34878D82A}">
                    <a16:rowId xmlns:a16="http://schemas.microsoft.com/office/drawing/2014/main" val="2523594567"/>
                  </a:ext>
                </a:extLst>
              </a:tr>
              <a:tr h="703000">
                <a:tc>
                  <a:txBody>
                    <a:bodyPr/>
                    <a:lstStyle/>
                    <a:p>
                      <a:pPr algn="ctr"/>
                      <a:r>
                        <a:rPr lang="en-US" dirty="0"/>
                        <a:t>   </a:t>
                      </a:r>
                      <a:r>
                        <a:rPr lang="en-CA" dirty="0"/>
                        <a:t>Embark on a safe, fun Adventurous Journey!</a:t>
                      </a:r>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graphicFrame>
        <p:nvGraphicFramePr>
          <p:cNvPr id="32" name="Table 31">
            <a:extLst>
              <a:ext uri="{FF2B5EF4-FFF2-40B4-BE49-F238E27FC236}">
                <a16:creationId xmlns:a16="http://schemas.microsoft.com/office/drawing/2014/main" id="{8D0D47F5-86F0-FFEB-74FC-D2930EDD4801}"/>
              </a:ext>
            </a:extLst>
          </p:cNvPr>
          <p:cNvGraphicFramePr>
            <a:graphicFrameLocks noGrp="1"/>
          </p:cNvGraphicFramePr>
          <p:nvPr>
            <p:extLst>
              <p:ext uri="{D42A27DB-BD31-4B8C-83A1-F6EECF244321}">
                <p14:modId xmlns:p14="http://schemas.microsoft.com/office/powerpoint/2010/main" val="1153275121"/>
              </p:ext>
            </p:extLst>
          </p:nvPr>
        </p:nvGraphicFramePr>
        <p:xfrm>
          <a:off x="5942213" y="4884654"/>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Review:</a:t>
                      </a:r>
                    </a:p>
                  </a:txBody>
                  <a:tcPr>
                    <a:solidFill>
                      <a:srgbClr val="00B050"/>
                    </a:solidFill>
                  </a:tcPr>
                </a:tc>
                <a:extLst>
                  <a:ext uri="{0D108BD9-81ED-4DB2-BD59-A6C34878D82A}">
                    <a16:rowId xmlns:a16="http://schemas.microsoft.com/office/drawing/2014/main" val="2523594567"/>
                  </a:ext>
                </a:extLst>
              </a:tr>
              <a:tr h="703000">
                <a:tc>
                  <a:txBody>
                    <a:bodyPr/>
                    <a:lstStyle/>
                    <a:p>
                      <a:pPr algn="l"/>
                      <a:r>
                        <a:rPr lang="en-US" dirty="0"/>
                        <a:t>            Reflect on the experience as a group and </a:t>
                      </a:r>
                    </a:p>
                    <a:p>
                      <a:pPr algn="l"/>
                      <a:r>
                        <a:rPr lang="en-US" dirty="0"/>
                        <a:t>            complete the debriefing report.</a:t>
                      </a:r>
                      <a:endParaRPr lang="en-US" b="1" dirty="0"/>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pic>
        <p:nvPicPr>
          <p:cNvPr id="24" name="Picture 23" descr="A person squatting down with a compass in the middle&#10;&#10;Description automatically generated">
            <a:extLst>
              <a:ext uri="{FF2B5EF4-FFF2-40B4-BE49-F238E27FC236}">
                <a16:creationId xmlns:a16="http://schemas.microsoft.com/office/drawing/2014/main" id="{0E6DF603-599B-AC21-5A59-381E1899CD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9506" y="3622919"/>
            <a:ext cx="1102118" cy="1102118"/>
          </a:xfrm>
          <a:prstGeom prst="rect">
            <a:avLst/>
          </a:prstGeom>
        </p:spPr>
      </p:pic>
      <p:pic>
        <p:nvPicPr>
          <p:cNvPr id="26" name="Picture 25" descr="A person with a green circle&#10;&#10;Description automatically generated with medium confidence">
            <a:extLst>
              <a:ext uri="{FF2B5EF4-FFF2-40B4-BE49-F238E27FC236}">
                <a16:creationId xmlns:a16="http://schemas.microsoft.com/office/drawing/2014/main" id="{21C2C5B1-EE4A-B64A-E224-424DC6232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506" y="4851296"/>
            <a:ext cx="1102118" cy="1102118"/>
          </a:xfrm>
          <a:prstGeom prst="rect">
            <a:avLst/>
          </a:prstGeom>
        </p:spPr>
      </p:pic>
      <p:pic>
        <p:nvPicPr>
          <p:cNvPr id="36" name="Picture 4" descr="neurobiology icon logo vector illustration. Human brain symbol template for  graphic and web design collection 9929119 Vector Art at Vecteezy">
            <a:extLst>
              <a:ext uri="{FF2B5EF4-FFF2-40B4-BE49-F238E27FC236}">
                <a16:creationId xmlns:a16="http://schemas.microsoft.com/office/drawing/2014/main" id="{90C9B26A-D137-6DF5-642F-5BE7C79227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640" t="18851" r="23334" b="18818"/>
          <a:stretch/>
        </p:blipFill>
        <p:spPr bwMode="auto">
          <a:xfrm flipH="1">
            <a:off x="1503220" y="1893364"/>
            <a:ext cx="2833312" cy="3330480"/>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DD72E2EA-AC5A-AAB3-2A55-E2C23AA316C6}"/>
              </a:ext>
            </a:extLst>
          </p:cNvPr>
          <p:cNvSpPr/>
          <p:nvPr/>
        </p:nvSpPr>
        <p:spPr>
          <a:xfrm>
            <a:off x="4394489" y="2226036"/>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219A8008-1EF2-2B24-E13E-5EB93B6EF72B}"/>
              </a:ext>
            </a:extLst>
          </p:cNvPr>
          <p:cNvSpPr/>
          <p:nvPr/>
        </p:nvSpPr>
        <p:spPr>
          <a:xfrm>
            <a:off x="5195253" y="1831768"/>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7F867194-4E8A-7A93-DEB1-7F5A7AE15DFE}"/>
              </a:ext>
            </a:extLst>
          </p:cNvPr>
          <p:cNvSpPr/>
          <p:nvPr/>
        </p:nvSpPr>
        <p:spPr>
          <a:xfrm>
            <a:off x="4796622" y="2034014"/>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9B807B96-F2EA-E138-D8EF-04B7343E2BAB}"/>
              </a:ext>
            </a:extLst>
          </p:cNvPr>
          <p:cNvSpPr/>
          <p:nvPr/>
        </p:nvSpPr>
        <p:spPr>
          <a:xfrm>
            <a:off x="4507430" y="2847537"/>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3DDD3521-102C-EBED-1825-FBA642D8A0D8}"/>
              </a:ext>
            </a:extLst>
          </p:cNvPr>
          <p:cNvSpPr/>
          <p:nvPr/>
        </p:nvSpPr>
        <p:spPr>
          <a:xfrm>
            <a:off x="4831584" y="2847537"/>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78AC3CA6-D3F7-8313-8545-6D9B0B80467A}"/>
              </a:ext>
            </a:extLst>
          </p:cNvPr>
          <p:cNvSpPr/>
          <p:nvPr/>
        </p:nvSpPr>
        <p:spPr>
          <a:xfrm>
            <a:off x="4485782" y="3469038"/>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D406D8AE-CC8B-FF4C-80C7-308B5D52FD37}"/>
              </a:ext>
            </a:extLst>
          </p:cNvPr>
          <p:cNvSpPr/>
          <p:nvPr/>
        </p:nvSpPr>
        <p:spPr>
          <a:xfrm>
            <a:off x="4842269" y="3640523"/>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1666831F-7DC9-5C9C-E65C-B8A72BEF79C4}"/>
              </a:ext>
            </a:extLst>
          </p:cNvPr>
          <p:cNvSpPr/>
          <p:nvPr/>
        </p:nvSpPr>
        <p:spPr>
          <a:xfrm>
            <a:off x="5195252" y="3814889"/>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F60785F1-9702-85C7-2209-0D57BA88081E}"/>
              </a:ext>
            </a:extLst>
          </p:cNvPr>
          <p:cNvSpPr/>
          <p:nvPr/>
        </p:nvSpPr>
        <p:spPr>
          <a:xfrm>
            <a:off x="5168247" y="2847537"/>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2C39C43F-C5F6-FB3F-F0F0-019CEF6B7EFB}"/>
              </a:ext>
            </a:extLst>
          </p:cNvPr>
          <p:cNvSpPr/>
          <p:nvPr/>
        </p:nvSpPr>
        <p:spPr>
          <a:xfrm>
            <a:off x="4122950" y="4139659"/>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457B865E-5F1C-979F-50AF-55DACFDA95F1}"/>
              </a:ext>
            </a:extLst>
          </p:cNvPr>
          <p:cNvSpPr/>
          <p:nvPr/>
        </p:nvSpPr>
        <p:spPr>
          <a:xfrm>
            <a:off x="5107711" y="4888063"/>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D39D2777-20AE-49BF-8D34-8C4FD6F2BA9D}"/>
              </a:ext>
            </a:extLst>
          </p:cNvPr>
          <p:cNvSpPr/>
          <p:nvPr/>
        </p:nvSpPr>
        <p:spPr>
          <a:xfrm>
            <a:off x="4778853" y="4643269"/>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215EF99E-D524-0549-55E2-D9FF7113005D}"/>
              </a:ext>
            </a:extLst>
          </p:cNvPr>
          <p:cNvSpPr/>
          <p:nvPr/>
        </p:nvSpPr>
        <p:spPr>
          <a:xfrm>
            <a:off x="4442366" y="4381195"/>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230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648870" y="3625201"/>
            <a:ext cx="10951407" cy="584775"/>
          </a:xfrm>
          <a:prstGeom prst="rect">
            <a:avLst/>
          </a:prstGeom>
          <a:noFill/>
        </p:spPr>
        <p:txBody>
          <a:bodyPr wrap="square" rtlCol="0">
            <a:spAutoFit/>
          </a:bodyPr>
          <a:lstStyle/>
          <a:p>
            <a:pPr algn="ctr"/>
            <a:r>
              <a:rPr lang="en-US" sz="3200" dirty="0">
                <a:ea typeface="Roboto" panose="02000000000000000000" pitchFamily="2" charset="0"/>
              </a:rPr>
              <a:t>Brainstorm</a:t>
            </a:r>
            <a:r>
              <a:rPr lang="en-US" sz="3200" b="1" dirty="0">
                <a:ea typeface="Roboto" panose="02000000000000000000" pitchFamily="2" charset="0"/>
              </a:rPr>
              <a:t>	           </a:t>
            </a:r>
            <a:r>
              <a:rPr lang="en-US" sz="3200" dirty="0">
                <a:ea typeface="Roboto" panose="02000000000000000000" pitchFamily="2" charset="0"/>
              </a:rPr>
              <a:t>Plan		   </a:t>
            </a:r>
            <a:r>
              <a:rPr lang="en-US" sz="3200" b="1" dirty="0">
                <a:solidFill>
                  <a:srgbClr val="00B050"/>
                </a:solidFill>
                <a:ea typeface="Roboto" panose="02000000000000000000" pitchFamily="2" charset="0"/>
              </a:rPr>
              <a:t>Journey</a:t>
            </a:r>
            <a:r>
              <a:rPr lang="en-US" sz="3200" dirty="0">
                <a:ea typeface="Roboto" panose="02000000000000000000" pitchFamily="2" charset="0"/>
              </a:rPr>
              <a:t>           Review   </a:t>
            </a:r>
            <a:endParaRPr lang="en-CA" sz="3200" dirty="0">
              <a:ea typeface="Roboto" panose="02000000000000000000" pitchFamily="2" charset="0"/>
            </a:endParaRPr>
          </a:p>
        </p:txBody>
      </p:sp>
      <p:sp>
        <p:nvSpPr>
          <p:cNvPr id="3" name="Rectangle 2">
            <a:extLst>
              <a:ext uri="{FF2B5EF4-FFF2-40B4-BE49-F238E27FC236}">
                <a16:creationId xmlns:a16="http://schemas.microsoft.com/office/drawing/2014/main" id="{806AE038-4744-EF55-DA6B-DF1AC879D7CA}"/>
              </a:ext>
            </a:extLst>
          </p:cNvPr>
          <p:cNvSpPr/>
          <p:nvPr/>
        </p:nvSpPr>
        <p:spPr>
          <a:xfrm>
            <a:off x="2787417" y="2863789"/>
            <a:ext cx="6617165"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51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7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815"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12" name="Slide Number Placeholder 5">
            <a:extLst>
              <a:ext uri="{FF2B5EF4-FFF2-40B4-BE49-F238E27FC236}">
                <a16:creationId xmlns:a16="http://schemas.microsoft.com/office/drawing/2014/main" id="{AC6DD715-7BFB-C773-790A-A335FC588A4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326809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5" name="TextBox 4">
            <a:extLst>
              <a:ext uri="{FF2B5EF4-FFF2-40B4-BE49-F238E27FC236}">
                <a16:creationId xmlns:a16="http://schemas.microsoft.com/office/drawing/2014/main" id="{04ABB92C-A372-140A-08B7-9851DD533FB0}"/>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Journey - Overview</a:t>
            </a:r>
            <a:endParaRPr lang="en-CA" sz="3200" b="1" dirty="0">
              <a:latin typeface="Meta-Bold"/>
            </a:endParaRPr>
          </a:p>
        </p:txBody>
      </p:sp>
      <p:sp>
        <p:nvSpPr>
          <p:cNvPr id="9" name="TextBox 8">
            <a:extLst>
              <a:ext uri="{FF2B5EF4-FFF2-40B4-BE49-F238E27FC236}">
                <a16:creationId xmlns:a16="http://schemas.microsoft.com/office/drawing/2014/main" id="{C938D72B-0F44-231F-7F23-F1BDEF944757}"/>
              </a:ext>
            </a:extLst>
          </p:cNvPr>
          <p:cNvSpPr txBox="1"/>
          <p:nvPr/>
        </p:nvSpPr>
        <p:spPr>
          <a:xfrm>
            <a:off x="1376083" y="1139578"/>
            <a:ext cx="9295836" cy="671915"/>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rPr>
              <a:t>Journey: In this section, the objective is </a:t>
            </a:r>
            <a:r>
              <a:rPr lang="en-CA" sz="1800" kern="100" dirty="0">
                <a:effectLst/>
                <a:latin typeface="Calibri" panose="020F0502020204030204" pitchFamily="34" charset="0"/>
                <a:ea typeface="Calibri" panose="020F0502020204030204" pitchFamily="34" charset="0"/>
              </a:rPr>
              <a:t>to ensure your participants</a:t>
            </a:r>
            <a:r>
              <a:rPr lang="en-US" sz="1800" kern="100" dirty="0">
                <a:effectLst/>
                <a:latin typeface="Calibri" panose="020F0502020204030204" pitchFamily="34" charset="0"/>
                <a:ea typeface="Calibri" panose="020F0502020204030204" pitchFamily="34" charset="0"/>
              </a:rPr>
              <a:t> embark on their fun, safe AJ</a:t>
            </a:r>
            <a:r>
              <a:rPr lang="en-CA" sz="1800" kern="100" dirty="0">
                <a:effectLst/>
                <a:latin typeface="Calibri" panose="020F0502020204030204" pitchFamily="34" charset="0"/>
                <a:ea typeface="Calibri" panose="020F0502020204030204" pitchFamily="34" charset="0"/>
              </a:rPr>
              <a:t>.</a:t>
            </a:r>
            <a:r>
              <a:rPr lang="en-US" sz="1800" kern="100" dirty="0">
                <a:effectLst/>
                <a:latin typeface="Calibri" panose="020F0502020204030204" pitchFamily="34" charset="0"/>
                <a:ea typeface="Calibri" panose="020F0502020204030204" pitchFamily="34" charset="0"/>
              </a:rPr>
              <a:t> By the end of this section, participants should have:</a:t>
            </a:r>
            <a:endParaRPr lang="en-CA" sz="1800" kern="100" dirty="0">
              <a:effectLst/>
              <a:latin typeface="Calibri" panose="020F0502020204030204" pitchFamily="34" charset="0"/>
              <a:ea typeface="Calibri" panose="020F0502020204030204" pitchFamily="34" charset="0"/>
            </a:endParaRPr>
          </a:p>
        </p:txBody>
      </p:sp>
      <p:sp>
        <p:nvSpPr>
          <p:cNvPr id="11" name="Oval 10">
            <a:extLst>
              <a:ext uri="{FF2B5EF4-FFF2-40B4-BE49-F238E27FC236}">
                <a16:creationId xmlns:a16="http://schemas.microsoft.com/office/drawing/2014/main" id="{8F55FB20-0214-0CA7-659B-A3AE5C2C1E45}"/>
              </a:ext>
            </a:extLst>
          </p:cNvPr>
          <p:cNvSpPr/>
          <p:nvPr/>
        </p:nvSpPr>
        <p:spPr>
          <a:xfrm>
            <a:off x="1598219" y="207580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3CF9953C-4755-9BB4-D0D8-8059EB25BDEC}"/>
              </a:ext>
            </a:extLst>
          </p:cNvPr>
          <p:cNvSpPr txBox="1"/>
          <p:nvPr/>
        </p:nvSpPr>
        <p:spPr>
          <a:xfrm>
            <a:off x="1918410" y="1948469"/>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rPr>
              <a:t>Carried out the planned Practice Journey (PJ) and Qualifying Journey (QJ).</a:t>
            </a:r>
            <a:endParaRPr lang="en-CA" sz="1800" kern="100" dirty="0">
              <a:effectLst/>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67A0F997-6687-F8C0-683C-8B9CF720A209}"/>
              </a:ext>
            </a:extLst>
          </p:cNvPr>
          <p:cNvSpPr/>
          <p:nvPr/>
        </p:nvSpPr>
        <p:spPr>
          <a:xfrm>
            <a:off x="1598219" y="259015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8BB03C0-C350-5A0C-C5FE-7E999AF45823}"/>
              </a:ext>
            </a:extLst>
          </p:cNvPr>
          <p:cNvSpPr txBox="1"/>
          <p:nvPr/>
        </p:nvSpPr>
        <p:spPr>
          <a:xfrm>
            <a:off x="1918410" y="2462819"/>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rPr>
              <a:t>Followed the steps and guidelines they outlined during the planning phase.</a:t>
            </a:r>
            <a:endParaRPr lang="en-CA" sz="1800" kern="100" dirty="0">
              <a:effectLst/>
              <a:latin typeface="Calibri" panose="020F0502020204030204" pitchFamily="34" charset="0"/>
              <a:ea typeface="Calibri" panose="020F0502020204030204" pitchFamily="34" charset="0"/>
            </a:endParaRPr>
          </a:p>
        </p:txBody>
      </p:sp>
      <p:sp>
        <p:nvSpPr>
          <p:cNvPr id="15" name="Oval 14">
            <a:extLst>
              <a:ext uri="{FF2B5EF4-FFF2-40B4-BE49-F238E27FC236}">
                <a16:creationId xmlns:a16="http://schemas.microsoft.com/office/drawing/2014/main" id="{E4FE6661-5745-6632-9F61-E73DC98707CC}"/>
              </a:ext>
            </a:extLst>
          </p:cNvPr>
          <p:cNvSpPr/>
          <p:nvPr/>
        </p:nvSpPr>
        <p:spPr>
          <a:xfrm>
            <a:off x="1598219" y="309497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48A42097-67DD-B4CB-7CB1-9CE08B632F07}"/>
              </a:ext>
            </a:extLst>
          </p:cNvPr>
          <p:cNvSpPr txBox="1"/>
          <p:nvPr/>
        </p:nvSpPr>
        <p:spPr>
          <a:xfrm>
            <a:off x="1918410" y="2967644"/>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rPr>
              <a:t>Reflected on each day of the journey and taken notes to make the review section easier.</a:t>
            </a:r>
            <a:endParaRPr lang="en-CA" sz="1800" kern="100" dirty="0">
              <a:effectLst/>
              <a:latin typeface="Calibri" panose="020F0502020204030204" pitchFamily="34" charset="0"/>
              <a:ea typeface="Calibri" panose="020F0502020204030204" pitchFamily="34" charset="0"/>
            </a:endParaRPr>
          </a:p>
        </p:txBody>
      </p:sp>
      <p:sp>
        <p:nvSpPr>
          <p:cNvPr id="18" name="Slide Number Placeholder 5">
            <a:extLst>
              <a:ext uri="{FF2B5EF4-FFF2-40B4-BE49-F238E27FC236}">
                <a16:creationId xmlns:a16="http://schemas.microsoft.com/office/drawing/2014/main" id="{79EDB3AA-F144-C6D1-9A61-823F928971F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06D089EF-E1FA-8079-470D-E24830B3689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01610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A4B444-A69E-06A1-7E73-61D0F62CDA62}"/>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Journey</a:t>
            </a:r>
            <a:endParaRPr lang="en-CA" sz="3200" b="1" dirty="0">
              <a:latin typeface="Meta-Bold"/>
            </a:endParaRPr>
          </a:p>
        </p:txBody>
      </p:sp>
      <p:sp>
        <p:nvSpPr>
          <p:cNvPr id="8" name="Slide Number Placeholder 5">
            <a:extLst>
              <a:ext uri="{FF2B5EF4-FFF2-40B4-BE49-F238E27FC236}">
                <a16:creationId xmlns:a16="http://schemas.microsoft.com/office/drawing/2014/main" id="{CA5EC753-3DA7-EBB5-FDF7-916A82CFC72D}"/>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9" name="Oval 8">
            <a:extLst>
              <a:ext uri="{FF2B5EF4-FFF2-40B4-BE49-F238E27FC236}">
                <a16:creationId xmlns:a16="http://schemas.microsoft.com/office/drawing/2014/main" id="{D8354511-2FF4-E854-9370-7BE4CCA15AAD}"/>
              </a:ext>
            </a:extLst>
          </p:cNvPr>
          <p:cNvSpPr/>
          <p:nvPr/>
        </p:nvSpPr>
        <p:spPr>
          <a:xfrm>
            <a:off x="1598219" y="129905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626D13FC-D14D-12C3-E979-68FAA36F20B1}"/>
              </a:ext>
            </a:extLst>
          </p:cNvPr>
          <p:cNvSpPr txBox="1"/>
          <p:nvPr/>
        </p:nvSpPr>
        <p:spPr>
          <a:xfrm>
            <a:off x="1918410" y="1171720"/>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Ensure the review of the PJ is built into the plans and approved by the Supervisor/Assessor before starting the QJ.</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B7F620B1-93B3-E345-9480-0F31B22EEC35}"/>
              </a:ext>
            </a:extLst>
          </p:cNvPr>
          <p:cNvSpPr/>
          <p:nvPr/>
        </p:nvSpPr>
        <p:spPr>
          <a:xfrm>
            <a:off x="1598219" y="209546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36A09031-A536-F110-D98B-66080443DEDE}"/>
              </a:ext>
            </a:extLst>
          </p:cNvPr>
          <p:cNvSpPr txBox="1"/>
          <p:nvPr/>
        </p:nvSpPr>
        <p:spPr>
          <a:xfrm>
            <a:off x="1918410" y="1968133"/>
            <a:ext cx="895421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the PJ has been reviewed, adjust the QJ if needed and send to your Supervisor/Assessor for review.</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EBF056F1-7B74-3335-163E-DD7D665D3D61}"/>
              </a:ext>
            </a:extLst>
          </p:cNvPr>
          <p:cNvSpPr/>
          <p:nvPr/>
        </p:nvSpPr>
        <p:spPr>
          <a:xfrm>
            <a:off x="1598219" y="287221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0F818BF9-4ABE-18AC-304A-52CECC4A5A50}"/>
              </a:ext>
            </a:extLst>
          </p:cNvPr>
          <p:cNvSpPr txBox="1"/>
          <p:nvPr/>
        </p:nvSpPr>
        <p:spPr>
          <a:xfrm>
            <a:off x="1918410" y="2744881"/>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Follow plans and guidelines that were decided on for the journey during the planning phase.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1BB93051-B4DF-5357-A197-5F6C071EDE07}"/>
              </a:ext>
            </a:extLst>
          </p:cNvPr>
          <p:cNvSpPr/>
          <p:nvPr/>
        </p:nvSpPr>
        <p:spPr>
          <a:xfrm>
            <a:off x="1598219" y="333433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E9CAD112-B435-D568-2B8E-EFA898C6A420}"/>
              </a:ext>
            </a:extLst>
          </p:cNvPr>
          <p:cNvSpPr txBox="1"/>
          <p:nvPr/>
        </p:nvSpPr>
        <p:spPr>
          <a:xfrm>
            <a:off x="1918410" y="3206998"/>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Debrief as a group and take notes in a journal/logbook each day of the Journey to make the review section easier.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C21433A5-8F67-89BE-47F0-AD40F595BE2B}"/>
              </a:ext>
            </a:extLst>
          </p:cNvPr>
          <p:cNvSpPr/>
          <p:nvPr/>
        </p:nvSpPr>
        <p:spPr>
          <a:xfrm>
            <a:off x="1598219" y="404225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1FB14D0F-5F67-CBEF-E5A6-1AF871473578}"/>
              </a:ext>
            </a:extLst>
          </p:cNvPr>
          <p:cNvSpPr txBox="1"/>
          <p:nvPr/>
        </p:nvSpPr>
        <p:spPr>
          <a:xfrm>
            <a:off x="1918410" y="3914920"/>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Overcome obstacles as a team and have fun!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0F429D7-0693-7E97-BA4B-D4FE004E0B7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62921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9BD467-BE92-99D2-A336-9E34BE24691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defTabSz="914377">
              <a:defRPr/>
            </a:pPr>
            <a:r>
              <a:rPr lang="en-US" sz="3200" b="1" dirty="0">
                <a:solidFill>
                  <a:prstClr val="black"/>
                </a:solidFill>
                <a:latin typeface="Meta-Bold"/>
              </a:rPr>
              <a:t>Journey - Supervision</a:t>
            </a:r>
            <a:endParaRPr lang="en-CA" sz="3200" b="1" dirty="0">
              <a:solidFill>
                <a:prstClr val="black"/>
              </a:solidFill>
              <a:latin typeface="Meta-Bold"/>
            </a:endParaRPr>
          </a:p>
        </p:txBody>
      </p:sp>
      <p:sp>
        <p:nvSpPr>
          <p:cNvPr id="8" name="Slide Number Placeholder 5">
            <a:extLst>
              <a:ext uri="{FF2B5EF4-FFF2-40B4-BE49-F238E27FC236}">
                <a16:creationId xmlns:a16="http://schemas.microsoft.com/office/drawing/2014/main" id="{811965C1-1A59-4B17-6711-18F7C5C9A46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9" name="Oval 8">
            <a:extLst>
              <a:ext uri="{FF2B5EF4-FFF2-40B4-BE49-F238E27FC236}">
                <a16:creationId xmlns:a16="http://schemas.microsoft.com/office/drawing/2014/main" id="{8DDC84FC-3B89-6A0E-8303-56CDFDD3526D}"/>
              </a:ext>
            </a:extLst>
          </p:cNvPr>
          <p:cNvSpPr/>
          <p:nvPr/>
        </p:nvSpPr>
        <p:spPr>
          <a:xfrm>
            <a:off x="1598219" y="129905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8FAE30BE-E9B3-9CF6-821A-104C0342467A}"/>
              </a:ext>
            </a:extLst>
          </p:cNvPr>
          <p:cNvSpPr txBox="1"/>
          <p:nvPr/>
        </p:nvSpPr>
        <p:spPr>
          <a:xfrm>
            <a:off x="1918410" y="1171720"/>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journeys must be supervised by a suitably qualified, competent, and experienced Adventurous Journey Supervisor.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BF0E2EFC-159F-4F6E-1DE0-591EA93AFD65}"/>
              </a:ext>
            </a:extLst>
          </p:cNvPr>
          <p:cNvSpPr/>
          <p:nvPr/>
        </p:nvSpPr>
        <p:spPr>
          <a:xfrm>
            <a:off x="1598219" y="211513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F48AC2B7-66BB-577E-DBE2-CC2EAD77D3D8}"/>
              </a:ext>
            </a:extLst>
          </p:cNvPr>
          <p:cNvSpPr txBox="1"/>
          <p:nvPr/>
        </p:nvSpPr>
        <p:spPr>
          <a:xfrm>
            <a:off x="1918410" y="1987797"/>
            <a:ext cx="8808583" cy="968278"/>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Supervisor must have expertise (or qualification, as per the province’s legislation) in the mode of journey being used and familiarity in the terrain, and location that the journey is taking place.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641419C7-D5D8-0D06-132C-443E85521906}"/>
              </a:ext>
            </a:extLst>
          </p:cNvPr>
          <p:cNvSpPr/>
          <p:nvPr/>
        </p:nvSpPr>
        <p:spPr>
          <a:xfrm>
            <a:off x="1598219" y="318684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D21AC64-F713-20D4-8DC7-40BDAAF5F2A8}"/>
              </a:ext>
            </a:extLst>
          </p:cNvPr>
          <p:cNvSpPr txBox="1"/>
          <p:nvPr/>
        </p:nvSpPr>
        <p:spPr>
          <a:xfrm>
            <a:off x="1918410" y="3059513"/>
            <a:ext cx="8808583" cy="126464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Adventurous Journey Supervisor is responsible for the group’s safety while on the journey, needs to be familiar with the Award and must be satisfied that all group members are properly trained, suitably competent and equipped to undertake the Adventurous Journey.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FAD2712-93F4-7C63-1EE8-32FCA904BC1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00250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648870" y="3625201"/>
            <a:ext cx="10951407" cy="584775"/>
          </a:xfrm>
          <a:prstGeom prst="rect">
            <a:avLst/>
          </a:prstGeom>
          <a:noFill/>
        </p:spPr>
        <p:txBody>
          <a:bodyPr wrap="square" rtlCol="0">
            <a:spAutoFit/>
          </a:bodyPr>
          <a:lstStyle/>
          <a:p>
            <a:pPr algn="ctr"/>
            <a:r>
              <a:rPr lang="en-US" sz="3200" dirty="0">
                <a:ea typeface="Roboto" panose="02000000000000000000" pitchFamily="2" charset="0"/>
              </a:rPr>
              <a:t>Brainstorm</a:t>
            </a:r>
            <a:r>
              <a:rPr lang="en-US" sz="3200" b="1" dirty="0">
                <a:ea typeface="Roboto" panose="02000000000000000000" pitchFamily="2" charset="0"/>
              </a:rPr>
              <a:t>	           </a:t>
            </a:r>
            <a:r>
              <a:rPr lang="en-US" sz="3200" dirty="0">
                <a:ea typeface="Roboto" panose="02000000000000000000" pitchFamily="2" charset="0"/>
              </a:rPr>
              <a:t>Plan		   Journey           </a:t>
            </a:r>
            <a:r>
              <a:rPr lang="en-US" sz="3200" b="1" dirty="0">
                <a:solidFill>
                  <a:srgbClr val="00B050"/>
                </a:solidFill>
                <a:ea typeface="Roboto" panose="02000000000000000000" pitchFamily="2" charset="0"/>
              </a:rPr>
              <a:t>Review </a:t>
            </a:r>
            <a:r>
              <a:rPr lang="en-US" sz="3200" dirty="0">
                <a:ea typeface="Roboto" panose="02000000000000000000" pitchFamily="2" charset="0"/>
              </a:rPr>
              <a:t>  </a:t>
            </a:r>
            <a:endParaRPr lang="en-CA" sz="3200" dirty="0">
              <a:ea typeface="Roboto" panose="02000000000000000000" pitchFamily="2" charset="0"/>
            </a:endParaRPr>
          </a:p>
        </p:txBody>
      </p:sp>
      <p:sp>
        <p:nvSpPr>
          <p:cNvPr id="3" name="Rectangle 2">
            <a:extLst>
              <a:ext uri="{FF2B5EF4-FFF2-40B4-BE49-F238E27FC236}">
                <a16:creationId xmlns:a16="http://schemas.microsoft.com/office/drawing/2014/main" id="{806AE038-4744-EF55-DA6B-DF1AC879D7CA}"/>
              </a:ext>
            </a:extLst>
          </p:cNvPr>
          <p:cNvSpPr/>
          <p:nvPr/>
        </p:nvSpPr>
        <p:spPr>
          <a:xfrm>
            <a:off x="2787417" y="2863789"/>
            <a:ext cx="6617165"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51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7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815"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12" name="Slide Number Placeholder 5">
            <a:extLst>
              <a:ext uri="{FF2B5EF4-FFF2-40B4-BE49-F238E27FC236}">
                <a16:creationId xmlns:a16="http://schemas.microsoft.com/office/drawing/2014/main" id="{AC6DD715-7BFB-C773-790A-A335FC588A4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319844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38571B-52F9-C60D-4E29-95AD57AA4C4D}"/>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Review - Overview</a:t>
            </a:r>
            <a:endParaRPr lang="en-CA" sz="3200" b="1" dirty="0">
              <a:latin typeface="Meta-Bold"/>
            </a:endParaRPr>
          </a:p>
        </p:txBody>
      </p:sp>
      <p:sp>
        <p:nvSpPr>
          <p:cNvPr id="6" name="Slide Number Placeholder 5">
            <a:extLst>
              <a:ext uri="{FF2B5EF4-FFF2-40B4-BE49-F238E27FC236}">
                <a16:creationId xmlns:a16="http://schemas.microsoft.com/office/drawing/2014/main" id="{C431AB60-D6C8-37E2-8787-425494110AA7}"/>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9" name="TextBox 8">
            <a:extLst>
              <a:ext uri="{FF2B5EF4-FFF2-40B4-BE49-F238E27FC236}">
                <a16:creationId xmlns:a16="http://schemas.microsoft.com/office/drawing/2014/main" id="{8F7CD110-62C8-64B4-15FE-D4FC68948ECC}"/>
              </a:ext>
            </a:extLst>
          </p:cNvPr>
          <p:cNvSpPr txBox="1"/>
          <p:nvPr/>
        </p:nvSpPr>
        <p:spPr>
          <a:xfrm>
            <a:off x="1376083" y="1139578"/>
            <a:ext cx="9295836" cy="968278"/>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Review: </a:t>
            </a:r>
            <a:r>
              <a:rPr lang="en-US" sz="1800" kern="100" dirty="0">
                <a:effectLst/>
                <a:latin typeface="Calibri" panose="020F0502020204030204" pitchFamily="34" charset="0"/>
                <a:ea typeface="Calibri" panose="020F0502020204030204" pitchFamily="34" charset="0"/>
              </a:rPr>
              <a:t>In this section, the objective is </a:t>
            </a:r>
            <a:r>
              <a:rPr lang="en-CA" sz="1800" kern="100" dirty="0">
                <a:effectLst/>
                <a:latin typeface="Calibri" panose="020F0502020204030204" pitchFamily="34" charset="0"/>
                <a:ea typeface="Calibri" panose="020F0502020204030204" pitchFamily="34" charset="0"/>
              </a:rPr>
              <a:t>to </a:t>
            </a:r>
            <a:r>
              <a:rPr lang="en-US" sz="1800" kern="100" dirty="0">
                <a:effectLst/>
                <a:latin typeface="Calibri" panose="020F0502020204030204" pitchFamily="34" charset="0"/>
                <a:ea typeface="Calibri" panose="020F0502020204030204" pitchFamily="34" charset="0"/>
              </a:rPr>
              <a:t>debrief the Adventurous Journey. Participants will reflect on their experience to assess what they’ve learnt and what they have achieved. By the end of this section, participants should have:</a:t>
            </a:r>
            <a:endParaRPr lang="en-CA" sz="1800" kern="100" dirty="0">
              <a:effectLst/>
              <a:latin typeface="Calibri" panose="020F0502020204030204" pitchFamily="34" charset="0"/>
              <a:ea typeface="Calibri" panose="020F0502020204030204" pitchFamily="34" charset="0"/>
            </a:endParaRPr>
          </a:p>
        </p:txBody>
      </p:sp>
      <p:sp>
        <p:nvSpPr>
          <p:cNvPr id="12" name="Oval 11">
            <a:extLst>
              <a:ext uri="{FF2B5EF4-FFF2-40B4-BE49-F238E27FC236}">
                <a16:creationId xmlns:a16="http://schemas.microsoft.com/office/drawing/2014/main" id="{04CE7772-D4CD-BF26-6448-EA81BECE219E}"/>
              </a:ext>
            </a:extLst>
          </p:cNvPr>
          <p:cNvSpPr/>
          <p:nvPr/>
        </p:nvSpPr>
        <p:spPr>
          <a:xfrm>
            <a:off x="1598219" y="235535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9AF9DCE7-F13D-CDEB-4ABC-A7C1FA9F5C05}"/>
              </a:ext>
            </a:extLst>
          </p:cNvPr>
          <p:cNvSpPr txBox="1"/>
          <p:nvPr/>
        </p:nvSpPr>
        <p:spPr>
          <a:xfrm>
            <a:off x="1918410" y="2228023"/>
            <a:ext cx="8808583" cy="375552"/>
          </a:xfrm>
          <a:prstGeom prst="rect">
            <a:avLst/>
          </a:prstGeom>
          <a:noFill/>
        </p:spPr>
        <p:txBody>
          <a:bodyPr wrap="square">
            <a:spAutoFit/>
          </a:bodyPr>
          <a:lstStyle/>
          <a:p>
            <a:pPr lvl="0">
              <a:lnSpc>
                <a:spcPct val="107000"/>
              </a:lnSpc>
              <a:spcAft>
                <a:spcPts val="800"/>
              </a:spcAft>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Evaluated and reflected on what has been done and accomplished.</a:t>
            </a:r>
          </a:p>
        </p:txBody>
      </p:sp>
      <p:sp>
        <p:nvSpPr>
          <p:cNvPr id="14" name="Oval 13">
            <a:extLst>
              <a:ext uri="{FF2B5EF4-FFF2-40B4-BE49-F238E27FC236}">
                <a16:creationId xmlns:a16="http://schemas.microsoft.com/office/drawing/2014/main" id="{45094033-39C8-0127-12C8-F2843359E2CF}"/>
              </a:ext>
            </a:extLst>
          </p:cNvPr>
          <p:cNvSpPr/>
          <p:nvPr/>
        </p:nvSpPr>
        <p:spPr>
          <a:xfrm>
            <a:off x="1598219" y="290780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DE948F6B-F278-A3CF-B4D7-99DCAE4FA38A}"/>
              </a:ext>
            </a:extLst>
          </p:cNvPr>
          <p:cNvSpPr txBox="1"/>
          <p:nvPr/>
        </p:nvSpPr>
        <p:spPr>
          <a:xfrm>
            <a:off x="1918410" y="2780473"/>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Assessed whether they achieved their goals.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87D56338-8A54-6437-D863-1C5B757FC269}"/>
              </a:ext>
            </a:extLst>
          </p:cNvPr>
          <p:cNvSpPr/>
          <p:nvPr/>
        </p:nvSpPr>
        <p:spPr>
          <a:xfrm>
            <a:off x="1598219" y="349835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20694FB1-936C-C1B0-BED8-D5C247E231E7}"/>
              </a:ext>
            </a:extLst>
          </p:cNvPr>
          <p:cNvSpPr txBox="1"/>
          <p:nvPr/>
        </p:nvSpPr>
        <p:spPr>
          <a:xfrm>
            <a:off x="1918410" y="3371023"/>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Discuss what could be done differently next time.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CEAAD1B0-10E4-398A-137F-9907091D95A1}"/>
              </a:ext>
            </a:extLst>
          </p:cNvPr>
          <p:cNvSpPr/>
          <p:nvPr/>
        </p:nvSpPr>
        <p:spPr>
          <a:xfrm>
            <a:off x="1598219" y="406033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0D326226-4FB3-364D-C89D-9B0FB200F018}"/>
              </a:ext>
            </a:extLst>
          </p:cNvPr>
          <p:cNvSpPr txBox="1"/>
          <p:nvPr/>
        </p:nvSpPr>
        <p:spPr>
          <a:xfrm>
            <a:off x="1918410" y="3932998"/>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Completed and submitted a group debriefing report (if required by the Award Leader).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F123FC3-8DA3-B499-8F62-B4AE6B72CCF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48510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82DA2F-D9C3-5D74-DC9C-2601CF7987CB}"/>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Review</a:t>
            </a:r>
            <a:endParaRPr lang="en-CA" sz="3200" b="1" dirty="0">
              <a:latin typeface="Meta-Bold"/>
            </a:endParaRPr>
          </a:p>
        </p:txBody>
      </p:sp>
      <p:sp>
        <p:nvSpPr>
          <p:cNvPr id="9" name="Oval 8">
            <a:extLst>
              <a:ext uri="{FF2B5EF4-FFF2-40B4-BE49-F238E27FC236}">
                <a16:creationId xmlns:a16="http://schemas.microsoft.com/office/drawing/2014/main" id="{77991331-4A54-FB60-BFE9-12D6E175438B}"/>
              </a:ext>
            </a:extLst>
          </p:cNvPr>
          <p:cNvSpPr/>
          <p:nvPr/>
        </p:nvSpPr>
        <p:spPr>
          <a:xfrm>
            <a:off x="1598219" y="132296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D61C62C3-97C8-6276-80B9-26AD6E0EDABF}"/>
              </a:ext>
            </a:extLst>
          </p:cNvPr>
          <p:cNvSpPr txBox="1"/>
          <p:nvPr/>
        </p:nvSpPr>
        <p:spPr>
          <a:xfrm>
            <a:off x="1918410" y="1195636"/>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Evaluate and reflect on what you have accomplished.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BB7FC421-3175-1469-7A3B-AD0E7A9C67A7}"/>
              </a:ext>
            </a:extLst>
          </p:cNvPr>
          <p:cNvSpPr/>
          <p:nvPr/>
        </p:nvSpPr>
        <p:spPr>
          <a:xfrm>
            <a:off x="1598219" y="19129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BE6B559A-9712-CE33-272E-2FB529AD877E}"/>
              </a:ext>
            </a:extLst>
          </p:cNvPr>
          <p:cNvSpPr txBox="1"/>
          <p:nvPr/>
        </p:nvSpPr>
        <p:spPr>
          <a:xfrm>
            <a:off x="1918410" y="1785571"/>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Assess whether you achieved your goals and if the process went as planned.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B690B100-63B9-CAE0-5356-7971E010AED4}"/>
              </a:ext>
            </a:extLst>
          </p:cNvPr>
          <p:cNvSpPr/>
          <p:nvPr/>
        </p:nvSpPr>
        <p:spPr>
          <a:xfrm>
            <a:off x="1598219" y="253233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502D480E-C29B-CD4A-8707-F3DB0D59237D}"/>
              </a:ext>
            </a:extLst>
          </p:cNvPr>
          <p:cNvSpPr txBox="1"/>
          <p:nvPr/>
        </p:nvSpPr>
        <p:spPr>
          <a:xfrm>
            <a:off x="1918410" y="2405004"/>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Discuss what could be done differently next time.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398328DE-5B66-5EFD-2838-1F270771F911}"/>
              </a:ext>
            </a:extLst>
          </p:cNvPr>
          <p:cNvSpPr/>
          <p:nvPr/>
        </p:nvSpPr>
        <p:spPr>
          <a:xfrm>
            <a:off x="1598219" y="310260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172195B0-8C8F-A548-3CF9-D5AB51130822}"/>
              </a:ext>
            </a:extLst>
          </p:cNvPr>
          <p:cNvSpPr txBox="1"/>
          <p:nvPr/>
        </p:nvSpPr>
        <p:spPr>
          <a:xfrm>
            <a:off x="1918410" y="2975275"/>
            <a:ext cx="8808583" cy="671915"/>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Complete a team debrief and submit a report or presentation if required by the Award Leader.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66852CD6-4CAA-9A9F-8B45-E495100180FF}"/>
              </a:ext>
            </a:extLst>
          </p:cNvPr>
          <p:cNvSpPr/>
          <p:nvPr/>
        </p:nvSpPr>
        <p:spPr>
          <a:xfrm>
            <a:off x="1598219" y="389902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A0D34AAD-7C90-DDA1-AC69-D8F19AC7A89B}"/>
              </a:ext>
            </a:extLst>
          </p:cNvPr>
          <p:cNvSpPr txBox="1"/>
          <p:nvPr/>
        </p:nvSpPr>
        <p:spPr>
          <a:xfrm>
            <a:off x="1918410" y="3771688"/>
            <a:ext cx="8808583" cy="375552"/>
          </a:xfrm>
          <a:prstGeom prst="rect">
            <a:avLst/>
          </a:prstGeom>
          <a:noFill/>
        </p:spPr>
        <p:txBody>
          <a:bodyPr wrap="square">
            <a:spAutoFit/>
          </a:bodyPr>
          <a:lstStyle/>
          <a:p>
            <a:pPr lvl="0">
              <a:lnSpc>
                <a:spcPct val="107000"/>
              </a:lnSpc>
              <a:spcAft>
                <a:spcPts val="800"/>
              </a:spcAft>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Submit an AJ Group Assessor Report on the ORB for the Practice and Qualifying Journey.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Slide Number Placeholder 5">
            <a:extLst>
              <a:ext uri="{FF2B5EF4-FFF2-40B4-BE49-F238E27FC236}">
                <a16:creationId xmlns:a16="http://schemas.microsoft.com/office/drawing/2014/main" id="{3B02F522-6302-3447-9C8F-A7444FC81238}"/>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83C85D77-2B3B-2A13-9C0B-5184B8D319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26252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1163223" y="2952749"/>
            <a:ext cx="10951407" cy="584775"/>
          </a:xfrm>
          <a:prstGeom prst="rect">
            <a:avLst/>
          </a:prstGeom>
          <a:noFill/>
        </p:spPr>
        <p:txBody>
          <a:bodyPr wrap="square" rtlCol="0">
            <a:spAutoFit/>
          </a:bodyPr>
          <a:lstStyle/>
          <a:p>
            <a:pPr algn="ctr"/>
            <a:r>
              <a:rPr lang="en-US" sz="3200" b="1" dirty="0">
                <a:solidFill>
                  <a:srgbClr val="00B050"/>
                </a:solidFill>
                <a:ea typeface="Roboto" panose="02000000000000000000" pitchFamily="2" charset="0"/>
              </a:rPr>
              <a:t>Example &amp; Extra Resources</a:t>
            </a:r>
            <a:endParaRPr lang="en-CA" sz="3200" b="1" dirty="0">
              <a:solidFill>
                <a:srgbClr val="00B050"/>
              </a:solidFill>
              <a:ea typeface="Roboto" panose="02000000000000000000" pitchFamily="2" charset="0"/>
            </a:endParaRPr>
          </a:p>
        </p:txBody>
      </p:sp>
      <p:pic>
        <p:nvPicPr>
          <p:cNvPr id="4" name="Picture 3" descr="A green question mark in a circle&#10;&#10;Description automatically generated">
            <a:extLst>
              <a:ext uri="{FF2B5EF4-FFF2-40B4-BE49-F238E27FC236}">
                <a16:creationId xmlns:a16="http://schemas.microsoft.com/office/drawing/2014/main" id="{A57D0033-9EDC-76AE-D8A5-BC1809A59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768886"/>
            <a:ext cx="952500" cy="952500"/>
          </a:xfrm>
          <a:prstGeom prst="rect">
            <a:avLst/>
          </a:prstGeom>
        </p:spPr>
      </p:pic>
      <p:sp>
        <p:nvSpPr>
          <p:cNvPr id="5" name="Slide Number Placeholder 5">
            <a:extLst>
              <a:ext uri="{FF2B5EF4-FFF2-40B4-BE49-F238E27FC236}">
                <a16:creationId xmlns:a16="http://schemas.microsoft.com/office/drawing/2014/main" id="{5718EF1D-248C-68C7-BAB5-297AC515AD87}"/>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97438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5AF7F-DF0B-0505-258A-F9D8BF929CE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Example</a:t>
            </a:r>
            <a:endParaRPr lang="en-CA" sz="3200" b="1" dirty="0">
              <a:latin typeface="Meta-Bold"/>
            </a:endParaRPr>
          </a:p>
        </p:txBody>
      </p:sp>
      <p:sp>
        <p:nvSpPr>
          <p:cNvPr id="9" name="TextBox 8">
            <a:extLst>
              <a:ext uri="{FF2B5EF4-FFF2-40B4-BE49-F238E27FC236}">
                <a16:creationId xmlns:a16="http://schemas.microsoft.com/office/drawing/2014/main" id="{712D2563-DF65-8000-27B5-CC4BE0A66AD7}"/>
              </a:ext>
            </a:extLst>
          </p:cNvPr>
          <p:cNvSpPr txBox="1"/>
          <p:nvPr/>
        </p:nvSpPr>
        <p:spPr>
          <a:xfrm>
            <a:off x="1376083" y="1139578"/>
            <a:ext cx="9295836" cy="3749553"/>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rPr>
              <a:t>Here is an example AJ that has that we will incorporate into the </a:t>
            </a:r>
            <a:r>
              <a:rPr lang="en-US" sz="1800" b="1" kern="100" dirty="0">
                <a:effectLst/>
                <a:latin typeface="Calibri" panose="020F0502020204030204" pitchFamily="34" charset="0"/>
                <a:ea typeface="Calibri" panose="020F0502020204030204" pitchFamily="34" charset="0"/>
              </a:rPr>
              <a:t>Brainstorm, Plan, Journey and Review</a:t>
            </a:r>
            <a:r>
              <a:rPr lang="en-US" sz="1800" kern="100" dirty="0">
                <a:effectLst/>
                <a:latin typeface="Calibri" panose="020F0502020204030204" pitchFamily="34" charset="0"/>
                <a:ea typeface="Calibri" panose="020F0502020204030204" pitchFamily="34" charset="0"/>
              </a:rPr>
              <a:t> model.</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A</a:t>
            </a:r>
            <a:r>
              <a:rPr lang="en-CA" sz="1800" b="1" kern="100" dirty="0" err="1">
                <a:effectLst/>
                <a:latin typeface="Calibri" panose="020F0502020204030204" pitchFamily="34" charset="0"/>
                <a:ea typeface="Calibri" panose="020F0502020204030204" pitchFamily="34" charset="0"/>
              </a:rPr>
              <a:t>dventurous</a:t>
            </a:r>
            <a:r>
              <a:rPr lang="en-CA" sz="1800" b="1" kern="100" dirty="0">
                <a:effectLst/>
                <a:latin typeface="Calibri" panose="020F0502020204030204" pitchFamily="34" charset="0"/>
                <a:ea typeface="Calibri" panose="020F0502020204030204" pitchFamily="34" charset="0"/>
              </a:rPr>
              <a:t> Journey Example:</a:t>
            </a:r>
          </a:p>
          <a:p>
            <a:pPr>
              <a:lnSpc>
                <a:spcPct val="107000"/>
              </a:lnSpc>
              <a:spcAft>
                <a:spcPts val="800"/>
              </a:spcAft>
            </a:pPr>
            <a:r>
              <a:rPr lang="en-US" sz="1800" kern="100" dirty="0">
                <a:effectLst/>
                <a:latin typeface="Calibri" panose="020F0502020204030204" pitchFamily="34" charset="0"/>
                <a:ea typeface="Calibri" panose="020F0502020204030204" pitchFamily="34" charset="0"/>
              </a:rPr>
              <a:t>An urban AJ trip in Québec learning the history of the area and how it's shaped the culture. The plan is to do a walking route around Québec City that explores historical monuments and sites, taking photos and learning along the way. Travelling using public transportation and foot, to learn about Quebec city’s history and culture and camping in school gymnasium overnight. At the end of the journey a presentation will be delivered detailing what we learnt about the region's history and culture. </a:t>
            </a:r>
            <a:endParaRPr lang="en-CA" sz="1800" kern="100" dirty="0">
              <a:effectLst/>
              <a:latin typeface="Calibri" panose="020F0502020204030204" pitchFamily="34" charset="0"/>
              <a:ea typeface="Calibri" panose="020F0502020204030204" pitchFamily="34" charset="0"/>
            </a:endParaRPr>
          </a:p>
          <a:p>
            <a:pPr>
              <a:lnSpc>
                <a:spcPct val="107000"/>
              </a:lnSpc>
              <a:spcAft>
                <a:spcPts val="800"/>
              </a:spcAft>
            </a:pPr>
            <a:r>
              <a:rPr lang="en-CA" sz="1800" b="1" kern="100" dirty="0">
                <a:effectLst/>
                <a:latin typeface="Calibri" panose="020F0502020204030204" pitchFamily="34" charset="0"/>
                <a:ea typeface="Calibri" panose="020F0502020204030204" pitchFamily="34" charset="0"/>
              </a:rPr>
              <a:t> </a:t>
            </a:r>
            <a:endParaRPr lang="en-CA" sz="1800" kern="100" dirty="0">
              <a:effectLst/>
              <a:latin typeface="Calibri" panose="020F0502020204030204" pitchFamily="34" charset="0"/>
              <a:ea typeface="Calibri" panose="020F0502020204030204" pitchFamily="34" charset="0"/>
            </a:endParaRPr>
          </a:p>
          <a:p>
            <a:pPr>
              <a:lnSpc>
                <a:spcPct val="107000"/>
              </a:lnSpc>
              <a:spcAft>
                <a:spcPts val="800"/>
              </a:spcAft>
            </a:pPr>
            <a:endParaRPr lang="en-CA" sz="1800" kern="100" dirty="0">
              <a:effectLst/>
              <a:latin typeface="Calibri" panose="020F0502020204030204" pitchFamily="34" charset="0"/>
              <a:ea typeface="Calibri" panose="020F0502020204030204" pitchFamily="34" charset="0"/>
            </a:endParaRPr>
          </a:p>
        </p:txBody>
      </p:sp>
      <p:sp>
        <p:nvSpPr>
          <p:cNvPr id="12" name="Slide Number Placeholder 5">
            <a:extLst>
              <a:ext uri="{FF2B5EF4-FFF2-40B4-BE49-F238E27FC236}">
                <a16:creationId xmlns:a16="http://schemas.microsoft.com/office/drawing/2014/main" id="{F2153FE2-D8C6-67BD-70DA-77D9C0B4C022}"/>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285F0EA4-949C-FBF2-5B6C-9F308D7963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91647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5490B-7329-9832-DC36-5F4699EBBF5F}"/>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Example</a:t>
            </a:r>
            <a:endParaRPr lang="en-CA" sz="3200" b="1" dirty="0">
              <a:latin typeface="Meta-Bold"/>
            </a:endParaRPr>
          </a:p>
        </p:txBody>
      </p:sp>
      <p:sp>
        <p:nvSpPr>
          <p:cNvPr id="8" name="Slide Number Placeholder 5">
            <a:extLst>
              <a:ext uri="{FF2B5EF4-FFF2-40B4-BE49-F238E27FC236}">
                <a16:creationId xmlns:a16="http://schemas.microsoft.com/office/drawing/2014/main" id="{2B55372E-F36A-7FFA-C28B-DC29F59E623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graphicFrame>
        <p:nvGraphicFramePr>
          <p:cNvPr id="12" name="Table 11">
            <a:extLst>
              <a:ext uri="{FF2B5EF4-FFF2-40B4-BE49-F238E27FC236}">
                <a16:creationId xmlns:a16="http://schemas.microsoft.com/office/drawing/2014/main" id="{53C5999A-3850-1191-02CD-22CD1D7AC6D3}"/>
              </a:ext>
            </a:extLst>
          </p:cNvPr>
          <p:cNvGraphicFramePr>
            <a:graphicFrameLocks noGrp="1"/>
          </p:cNvGraphicFramePr>
          <p:nvPr>
            <p:extLst>
              <p:ext uri="{D42A27DB-BD31-4B8C-83A1-F6EECF244321}">
                <p14:modId xmlns:p14="http://schemas.microsoft.com/office/powerpoint/2010/main" val="1405753308"/>
              </p:ext>
            </p:extLst>
          </p:nvPr>
        </p:nvGraphicFramePr>
        <p:xfrm>
          <a:off x="1376083" y="1019523"/>
          <a:ext cx="5191865" cy="441452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Brainstorm</a:t>
                      </a:r>
                      <a:endParaRPr lang="en-CA" sz="1800"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Brainstorm AJ ideas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walking route.</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Choose your AJ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Roboto"/>
                          <a:cs typeface="Roboto"/>
                        </a:rPr>
                        <a:t>a</a:t>
                      </a:r>
                      <a:r>
                        <a:rPr kumimoji="0" lang="en-US" sz="1800" b="0" i="0" u="none" strike="noStrike" kern="1200" cap="none" spc="0" normalizeH="0" baseline="0" noProof="0" dirty="0">
                          <a:ln>
                            <a:noFill/>
                          </a:ln>
                          <a:solidFill>
                            <a:prstClr val="black"/>
                          </a:solidFill>
                          <a:effectLst/>
                          <a:uLnTx/>
                          <a:uFillTx/>
                          <a:latin typeface="+mn-lt"/>
                          <a:ea typeface="Roboto"/>
                          <a:cs typeface="Roboto"/>
                        </a:rPr>
                        <a:t>n urban AJ in Québec learning the history of the area.</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Who is attending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participants, 1 AJ Supervisor.</a:t>
                      </a:r>
                      <a:endParaRPr kumimoji="0" lang="en-US" sz="1800" b="0" i="0" u="none" strike="noStrike" kern="1200" cap="none" spc="0" normalizeH="0" baseline="0" noProof="0" dirty="0">
                        <a:ln>
                          <a:noFill/>
                        </a:ln>
                        <a:solidFill>
                          <a:prstClr val="black"/>
                        </a:solidFill>
                        <a:effectLst/>
                        <a:uLnTx/>
                        <a:uFillTx/>
                        <a:latin typeface="+mn-lt"/>
                        <a:ea typeface="Roboto"/>
                        <a:cs typeface="Roboto"/>
                      </a:endParaRP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Location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Québec City.</a:t>
                      </a:r>
                    </a:p>
                  </a:txBody>
                  <a:tcPr>
                    <a:solidFill>
                      <a:schemeClr val="accent6">
                        <a:lumMod val="40000"/>
                        <a:lumOff val="60000"/>
                      </a:schemeClr>
                    </a:solidFill>
                  </a:tcPr>
                </a:tc>
                <a:extLst>
                  <a:ext uri="{0D108BD9-81ED-4DB2-BD59-A6C34878D82A}">
                    <a16:rowId xmlns:a16="http://schemas.microsoft.com/office/drawing/2014/main" val="3285632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Duration → </a:t>
                      </a:r>
                      <a:r>
                        <a:rPr kumimoji="0" lang="en-US" sz="1800" b="0" i="0" u="none" strike="noStrike" kern="1200" cap="none" spc="0" normalizeH="0" baseline="0" noProof="0" dirty="0">
                          <a:ln>
                            <a:noFill/>
                          </a:ln>
                          <a:solidFill>
                            <a:prstClr val="black"/>
                          </a:solidFill>
                          <a:effectLst/>
                          <a:uLnTx/>
                          <a:uFillTx/>
                          <a:latin typeface="+mn-lt"/>
                          <a:ea typeface="+mn-ea"/>
                          <a:cs typeface="+mn-cs"/>
                        </a:rPr>
                        <a:t>2 days, 1 night, 6 hours of Purposeful Activity each day.</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703251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 of Travel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Walking.</a:t>
                      </a:r>
                      <a:endParaRPr kumimoji="0" lang="en-US" sz="1800" b="0" i="0" u="none" strike="noStrike" kern="1200" cap="none" spc="0" normalizeH="0" baseline="0" noProof="0" dirty="0">
                        <a:ln>
                          <a:noFill/>
                        </a:ln>
                        <a:solidFill>
                          <a:prstClr val="black"/>
                        </a:solidFill>
                        <a:effectLst/>
                        <a:uLnTx/>
                        <a:uFillTx/>
                        <a:latin typeface="+mn-lt"/>
                        <a:ea typeface="Roboto"/>
                        <a:cs typeface="Roboto"/>
                      </a:endParaRPr>
                    </a:p>
                  </a:txBody>
                  <a:tcPr>
                    <a:solidFill>
                      <a:schemeClr val="accent6">
                        <a:lumMod val="40000"/>
                        <a:lumOff val="60000"/>
                      </a:schemeClr>
                    </a:solidFill>
                  </a:tcPr>
                </a:tc>
                <a:extLst>
                  <a:ext uri="{0D108BD9-81ED-4DB2-BD59-A6C34878D82A}">
                    <a16:rowId xmlns:a16="http://schemas.microsoft.com/office/drawing/2014/main" val="237315448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Assess if the AJ is doable and realistic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Are there enough landmarks in Québec City within proximity? Can you realistically walk to and from all of them?</a:t>
                      </a:r>
                    </a:p>
                  </a:txBody>
                  <a:tcPr>
                    <a:solidFill>
                      <a:schemeClr val="accent6">
                        <a:lumMod val="20000"/>
                        <a:lumOff val="80000"/>
                      </a:schemeClr>
                    </a:solidFill>
                  </a:tcPr>
                </a:tc>
                <a:extLst>
                  <a:ext uri="{0D108BD9-81ED-4DB2-BD59-A6C34878D82A}">
                    <a16:rowId xmlns:a16="http://schemas.microsoft.com/office/drawing/2014/main" val="2423656297"/>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Has your Award Leader given approval?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Yes.</a:t>
                      </a:r>
                    </a:p>
                  </a:txBody>
                  <a:tcPr>
                    <a:solidFill>
                      <a:schemeClr val="accent6">
                        <a:lumMod val="40000"/>
                        <a:lumOff val="60000"/>
                      </a:schemeClr>
                    </a:solidFill>
                  </a:tcPr>
                </a:tc>
                <a:extLst>
                  <a:ext uri="{0D108BD9-81ED-4DB2-BD59-A6C34878D82A}">
                    <a16:rowId xmlns:a16="http://schemas.microsoft.com/office/drawing/2014/main" val="1915099417"/>
                  </a:ext>
                </a:extLst>
              </a:tr>
            </a:tbl>
          </a:graphicData>
        </a:graphic>
      </p:graphicFrame>
      <p:graphicFrame>
        <p:nvGraphicFramePr>
          <p:cNvPr id="13" name="Table 12">
            <a:extLst>
              <a:ext uri="{FF2B5EF4-FFF2-40B4-BE49-F238E27FC236}">
                <a16:creationId xmlns:a16="http://schemas.microsoft.com/office/drawing/2014/main" id="{2788A895-7155-19C8-31E5-5A2D68A14654}"/>
              </a:ext>
            </a:extLst>
          </p:cNvPr>
          <p:cNvGraphicFramePr>
            <a:graphicFrameLocks noGrp="1"/>
          </p:cNvGraphicFramePr>
          <p:nvPr>
            <p:extLst>
              <p:ext uri="{D42A27DB-BD31-4B8C-83A1-F6EECF244321}">
                <p14:modId xmlns:p14="http://schemas.microsoft.com/office/powerpoint/2010/main" val="59961475"/>
              </p:ext>
            </p:extLst>
          </p:nvPr>
        </p:nvGraphicFramePr>
        <p:xfrm>
          <a:off x="6646173" y="1019523"/>
          <a:ext cx="5191865" cy="512572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Plan</a:t>
                      </a:r>
                      <a:endParaRPr lang="en-CA" sz="1800"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Research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prstClr val="black"/>
                          </a:solidFill>
                          <a:effectLst/>
                          <a:uLnTx/>
                          <a:uFillTx/>
                          <a:latin typeface="+mn-lt"/>
                          <a:ea typeface="+mn-ea"/>
                          <a:cs typeface="+mn-cs"/>
                        </a:rPr>
                        <a:t> locations, historical landmarks and cultural attractions in Québec City.</a:t>
                      </a: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Create a detailed plan and route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Use the planning guide and google maps. </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Review</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plans, </a:t>
                      </a:r>
                      <a:r>
                        <a:rPr kumimoji="0" lang="en-US" sz="1800" b="0" i="0" u="none" strike="noStrike" kern="1200" cap="none" spc="0" normalizeH="0" baseline="0" noProof="0" dirty="0">
                          <a:ln>
                            <a:noFill/>
                          </a:ln>
                          <a:solidFill>
                            <a:prstClr val="black"/>
                          </a:solidFill>
                          <a:effectLst/>
                          <a:uLnTx/>
                          <a:uFillTx/>
                          <a:latin typeface="+mn-lt"/>
                          <a:ea typeface="+mn-ea"/>
                          <a:cs typeface="+mn-cs"/>
                        </a:rPr>
                        <a:t>risk management and emergency procedures.</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Plan mode of transport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Public transportation and walking.</a:t>
                      </a:r>
                    </a:p>
                  </a:txBody>
                  <a:tcPr>
                    <a:solidFill>
                      <a:schemeClr val="accent6">
                        <a:lumMod val="40000"/>
                        <a:lumOff val="60000"/>
                      </a:schemeClr>
                    </a:solidFill>
                  </a:tcPr>
                </a:tc>
                <a:extLst>
                  <a:ext uri="{0D108BD9-81ED-4DB2-BD59-A6C34878D82A}">
                    <a16:rowId xmlns:a16="http://schemas.microsoft.com/office/drawing/2014/main" val="3285632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Gather any required equipment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Food, water, mattresses, sleeping bags, personal gear etc.</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703251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Decide on the methods to collect information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Notes, photos, recording audio and video.</a:t>
                      </a:r>
                    </a:p>
                  </a:txBody>
                  <a:tcPr>
                    <a:solidFill>
                      <a:schemeClr val="accent6">
                        <a:lumMod val="40000"/>
                        <a:lumOff val="60000"/>
                      </a:schemeClr>
                    </a:solidFill>
                  </a:tcPr>
                </a:tc>
                <a:extLst>
                  <a:ext uri="{0D108BD9-81ED-4DB2-BD59-A6C34878D82A}">
                    <a16:rowId xmlns:a16="http://schemas.microsoft.com/office/drawing/2014/main" val="23731544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Create a Team Goal → </a:t>
                      </a:r>
                      <a:r>
                        <a:rPr kumimoji="0" lang="en-US" sz="1800" b="0" i="0" u="none" strike="noStrike" kern="1200" cap="none" spc="0" normalizeH="0" baseline="0" noProof="0" dirty="0">
                          <a:ln>
                            <a:noFill/>
                          </a:ln>
                          <a:solidFill>
                            <a:prstClr val="black"/>
                          </a:solidFill>
                          <a:effectLst/>
                          <a:uLnTx/>
                          <a:uFillTx/>
                          <a:latin typeface="+mn-lt"/>
                          <a:ea typeface="+mn-ea"/>
                          <a:cs typeface="+mn-cs"/>
                        </a:rPr>
                        <a:t>Focused on exploring Québec City's historical and cultural heritage and building a presentation for fellow classmates.</a:t>
                      </a:r>
                      <a:endParaRPr lang="en-CA" sz="1600" dirty="0"/>
                    </a:p>
                  </a:txBody>
                  <a:tcPr>
                    <a:solidFill>
                      <a:schemeClr val="accent6">
                        <a:lumMod val="20000"/>
                        <a:lumOff val="80000"/>
                      </a:schemeClr>
                    </a:solidFill>
                  </a:tcPr>
                </a:tc>
                <a:extLst>
                  <a:ext uri="{0D108BD9-81ED-4DB2-BD59-A6C34878D82A}">
                    <a16:rowId xmlns:a16="http://schemas.microsoft.com/office/drawing/2014/main" val="2423656297"/>
                  </a:ext>
                </a:extLst>
              </a:tr>
            </a:tbl>
          </a:graphicData>
        </a:graphic>
      </p:graphicFrame>
      <p:pic>
        <p:nvPicPr>
          <p:cNvPr id="2" name="Picture 1">
            <a:extLst>
              <a:ext uri="{FF2B5EF4-FFF2-40B4-BE49-F238E27FC236}">
                <a16:creationId xmlns:a16="http://schemas.microsoft.com/office/drawing/2014/main" id="{2E35C870-F921-A855-3EE9-FEDA217AD5D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60680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644707-E7C7-3FC6-6AB4-51F2D1E83A72}"/>
              </a:ext>
            </a:extLst>
          </p:cNvPr>
          <p:cNvSpPr txBox="1"/>
          <p:nvPr/>
        </p:nvSpPr>
        <p:spPr>
          <a:xfrm>
            <a:off x="5678129" y="2979173"/>
            <a:ext cx="914400" cy="369332"/>
          </a:xfrm>
          <a:prstGeom prst="rect">
            <a:avLst/>
          </a:prstGeom>
          <a:noFill/>
        </p:spPr>
        <p:txBody>
          <a:bodyPr wrap="square" rtlCol="0">
            <a:spAutoFit/>
          </a:bodyPr>
          <a:lstStyle/>
          <a:p>
            <a:endParaRPr lang="en-CA"/>
          </a:p>
        </p:txBody>
      </p:sp>
      <p:sp>
        <p:nvSpPr>
          <p:cNvPr id="10" name="Slide Number Placeholder 5">
            <a:extLst>
              <a:ext uri="{FF2B5EF4-FFF2-40B4-BE49-F238E27FC236}">
                <a16:creationId xmlns:a16="http://schemas.microsoft.com/office/drawing/2014/main" id="{FC6BBDEF-228B-9658-3557-B684362B6E53}"/>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14" name="TextBox 13">
            <a:extLst>
              <a:ext uri="{FF2B5EF4-FFF2-40B4-BE49-F238E27FC236}">
                <a16:creationId xmlns:a16="http://schemas.microsoft.com/office/drawing/2014/main" id="{815C7EC7-3532-227D-1033-2777A81F994A}"/>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Overview – Adventurous Journey</a:t>
            </a:r>
            <a:endParaRPr lang="en-CA" sz="3200" b="1" dirty="0">
              <a:latin typeface="Meta-Bold"/>
            </a:endParaRPr>
          </a:p>
        </p:txBody>
      </p:sp>
      <p:sp>
        <p:nvSpPr>
          <p:cNvPr id="3" name="TextBox 2">
            <a:extLst>
              <a:ext uri="{FF2B5EF4-FFF2-40B4-BE49-F238E27FC236}">
                <a16:creationId xmlns:a16="http://schemas.microsoft.com/office/drawing/2014/main" id="{9D8CE46E-F268-2C98-D665-6055AB88FC9C}"/>
              </a:ext>
            </a:extLst>
          </p:cNvPr>
          <p:cNvSpPr txBox="1"/>
          <p:nvPr/>
        </p:nvSpPr>
        <p:spPr>
          <a:xfrm>
            <a:off x="1460131" y="1121044"/>
            <a:ext cx="9893670" cy="375552"/>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AJ team size should be between 4-8 young people. </a:t>
            </a:r>
            <a:r>
              <a:rPr lang="en-US" sz="1800" kern="100" dirty="0">
                <a:effectLst/>
                <a:latin typeface="Calibri" panose="020F0502020204030204" pitchFamily="34" charset="0"/>
                <a:ea typeface="Calibri" panose="020F0502020204030204" pitchFamily="34" charset="0"/>
              </a:rPr>
              <a:t>The minimum time requirements are as follows:</a:t>
            </a:r>
            <a:endParaRPr lang="en-CA" sz="1800" kern="100" dirty="0">
              <a:effectLst/>
              <a:latin typeface="Calibri" panose="020F0502020204030204" pitchFamily="34" charset="0"/>
              <a:ea typeface="Calibri" panose="020F0502020204030204" pitchFamily="34" charset="0"/>
            </a:endParaRPr>
          </a:p>
        </p:txBody>
      </p:sp>
      <p:graphicFrame>
        <p:nvGraphicFramePr>
          <p:cNvPr id="12" name="Table 11">
            <a:extLst>
              <a:ext uri="{FF2B5EF4-FFF2-40B4-BE49-F238E27FC236}">
                <a16:creationId xmlns:a16="http://schemas.microsoft.com/office/drawing/2014/main" id="{4B115BA0-265D-AAE7-4D40-4EDF59461D84}"/>
              </a:ext>
            </a:extLst>
          </p:cNvPr>
          <p:cNvGraphicFramePr>
            <a:graphicFrameLocks noGrp="1"/>
          </p:cNvGraphicFramePr>
          <p:nvPr>
            <p:extLst>
              <p:ext uri="{D42A27DB-BD31-4B8C-83A1-F6EECF244321}">
                <p14:modId xmlns:p14="http://schemas.microsoft.com/office/powerpoint/2010/main" val="1193289058"/>
              </p:ext>
            </p:extLst>
          </p:nvPr>
        </p:nvGraphicFramePr>
        <p:xfrm>
          <a:off x="1460131" y="1684724"/>
          <a:ext cx="4717845" cy="2101534"/>
        </p:xfrm>
        <a:graphic>
          <a:graphicData uri="http://schemas.openxmlformats.org/drawingml/2006/table">
            <a:tbl>
              <a:tblPr firstRow="1" bandRow="1">
                <a:tableStyleId>{5C22544A-7EE6-4342-B048-85BDC9FD1C3A}</a:tableStyleId>
              </a:tblPr>
              <a:tblGrid>
                <a:gridCol w="4717845">
                  <a:extLst>
                    <a:ext uri="{9D8B030D-6E8A-4147-A177-3AD203B41FA5}">
                      <a16:colId xmlns:a16="http://schemas.microsoft.com/office/drawing/2014/main" val="2202054023"/>
                    </a:ext>
                  </a:extLst>
                </a:gridCol>
              </a:tblGrid>
              <a:tr h="410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Practice Journey:</a:t>
                      </a:r>
                      <a:endParaRPr lang="en-CA" sz="1800" b="1" kern="1200" dirty="0">
                        <a:solidFill>
                          <a:schemeClr val="lt1"/>
                        </a:solidFill>
                        <a:effectLst/>
                        <a:latin typeface="+mn-lt"/>
                        <a:ea typeface="+mn-ea"/>
                        <a:cs typeface="+mn-cs"/>
                      </a:endParaRPr>
                    </a:p>
                  </a:txBody>
                  <a:tcPr>
                    <a:solidFill>
                      <a:srgbClr val="00B050"/>
                    </a:solidFill>
                  </a:tcPr>
                </a:tc>
                <a:extLst>
                  <a:ext uri="{0D108BD9-81ED-4DB2-BD59-A6C34878D82A}">
                    <a16:rowId xmlns:a16="http://schemas.microsoft.com/office/drawing/2014/main" val="3843182290"/>
                  </a:ext>
                </a:extLst>
              </a:tr>
              <a:tr h="41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Bronze: 1 day, 6hrs of Purposeful Activity </a:t>
                      </a:r>
                      <a:endParaRPr lang="en-CA" sz="1800" kern="1200" dirty="0">
                        <a:solidFill>
                          <a:schemeClr val="dk1"/>
                        </a:solidFill>
                        <a:effectLst/>
                        <a:latin typeface="+mn-lt"/>
                        <a:ea typeface="+mn-ea"/>
                        <a:cs typeface="+mn-cs"/>
                      </a:endParaRPr>
                    </a:p>
                  </a:txBody>
                  <a:tcPr>
                    <a:solidFill>
                      <a:srgbClr val="BA8748"/>
                    </a:solidFill>
                  </a:tcPr>
                </a:tc>
                <a:extLst>
                  <a:ext uri="{0D108BD9-81ED-4DB2-BD59-A6C34878D82A}">
                    <a16:rowId xmlns:a16="http://schemas.microsoft.com/office/drawing/2014/main" val="664864184"/>
                  </a:ext>
                </a:extLst>
              </a:tr>
              <a:tr h="41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Silver: 1 day, 1 night, 7hrs of Purposeful Activity/day</a:t>
                      </a:r>
                      <a:endParaRPr lang="en-CA" sz="1800" kern="1200" dirty="0">
                        <a:solidFill>
                          <a:schemeClr val="dk1"/>
                        </a:solidFill>
                        <a:effectLst/>
                        <a:latin typeface="+mn-lt"/>
                        <a:ea typeface="+mn-ea"/>
                        <a:cs typeface="+mn-cs"/>
                      </a:endParaRPr>
                    </a:p>
                  </a:txBody>
                  <a:tcPr>
                    <a:solidFill>
                      <a:srgbClr val="A7A9AC"/>
                    </a:solidFill>
                  </a:tcPr>
                </a:tc>
                <a:extLst>
                  <a:ext uri="{0D108BD9-81ED-4DB2-BD59-A6C34878D82A}">
                    <a16:rowId xmlns:a16="http://schemas.microsoft.com/office/drawing/2014/main" val="1496898649"/>
                  </a:ext>
                </a:extLst>
              </a:tr>
              <a:tr h="410687">
                <a:tc>
                  <a:txBody>
                    <a:bodyPr/>
                    <a:lstStyle/>
                    <a:p>
                      <a:r>
                        <a:rPr lang="en-US" sz="1800" kern="1200" dirty="0">
                          <a:solidFill>
                            <a:schemeClr val="dk1"/>
                          </a:solidFill>
                          <a:effectLst/>
                          <a:latin typeface="+mn-lt"/>
                          <a:ea typeface="+mn-ea"/>
                          <a:cs typeface="+mn-cs"/>
                        </a:rPr>
                        <a:t>Gold: 1 day, 1 night, 8hrs of Purposeful Activity/day</a:t>
                      </a:r>
                      <a:endParaRPr lang="en-CA" dirty="0"/>
                    </a:p>
                  </a:txBody>
                  <a:tcPr>
                    <a:solidFill>
                      <a:srgbClr val="B4975A"/>
                    </a:solidFill>
                  </a:tcPr>
                </a:tc>
                <a:extLst>
                  <a:ext uri="{0D108BD9-81ED-4DB2-BD59-A6C34878D82A}">
                    <a16:rowId xmlns:a16="http://schemas.microsoft.com/office/drawing/2014/main" val="149569390"/>
                  </a:ext>
                </a:extLst>
              </a:tr>
            </a:tbl>
          </a:graphicData>
        </a:graphic>
      </p:graphicFrame>
      <p:graphicFrame>
        <p:nvGraphicFramePr>
          <p:cNvPr id="13" name="Table 12">
            <a:extLst>
              <a:ext uri="{FF2B5EF4-FFF2-40B4-BE49-F238E27FC236}">
                <a16:creationId xmlns:a16="http://schemas.microsoft.com/office/drawing/2014/main" id="{1F477BA0-60F9-F3C2-002E-CA30224BBCF8}"/>
              </a:ext>
            </a:extLst>
          </p:cNvPr>
          <p:cNvGraphicFramePr>
            <a:graphicFrameLocks noGrp="1"/>
          </p:cNvGraphicFramePr>
          <p:nvPr>
            <p:extLst>
              <p:ext uri="{D42A27DB-BD31-4B8C-83A1-F6EECF244321}">
                <p14:modId xmlns:p14="http://schemas.microsoft.com/office/powerpoint/2010/main" val="768693128"/>
              </p:ext>
            </p:extLst>
          </p:nvPr>
        </p:nvGraphicFramePr>
        <p:xfrm>
          <a:off x="6406966" y="1667487"/>
          <a:ext cx="4717845" cy="2330927"/>
        </p:xfrm>
        <a:graphic>
          <a:graphicData uri="http://schemas.openxmlformats.org/drawingml/2006/table">
            <a:tbl>
              <a:tblPr firstRow="1" bandRow="1">
                <a:tableStyleId>{5C22544A-7EE6-4342-B048-85BDC9FD1C3A}</a:tableStyleId>
              </a:tblPr>
              <a:tblGrid>
                <a:gridCol w="4717845">
                  <a:extLst>
                    <a:ext uri="{9D8B030D-6E8A-4147-A177-3AD203B41FA5}">
                      <a16:colId xmlns:a16="http://schemas.microsoft.com/office/drawing/2014/main" val="2202054023"/>
                    </a:ext>
                  </a:extLst>
                </a:gridCol>
              </a:tblGrid>
              <a:tr h="410687">
                <a:tc>
                  <a:txBody>
                    <a:bodyPr/>
                    <a:lstStyle/>
                    <a:p>
                      <a:pPr algn="ctr"/>
                      <a:r>
                        <a:rPr lang="en-US" sz="1800" b="1" kern="1200" dirty="0">
                          <a:solidFill>
                            <a:schemeClr val="lt1"/>
                          </a:solidFill>
                          <a:effectLst/>
                          <a:latin typeface="+mn-lt"/>
                          <a:ea typeface="+mn-ea"/>
                          <a:cs typeface="+mn-cs"/>
                        </a:rPr>
                        <a:t>Qualifying Journey:</a:t>
                      </a:r>
                      <a:endParaRPr lang="en-CA" sz="1800" b="1" kern="1200" dirty="0">
                        <a:solidFill>
                          <a:schemeClr val="lt1"/>
                        </a:solidFill>
                        <a:effectLst/>
                        <a:latin typeface="+mn-lt"/>
                        <a:ea typeface="+mn-ea"/>
                        <a:cs typeface="+mn-cs"/>
                      </a:endParaRPr>
                    </a:p>
                  </a:txBody>
                  <a:tcPr>
                    <a:solidFill>
                      <a:srgbClr val="00B050"/>
                    </a:solidFill>
                  </a:tcPr>
                </a:tc>
                <a:extLst>
                  <a:ext uri="{0D108BD9-81ED-4DB2-BD59-A6C34878D82A}">
                    <a16:rowId xmlns:a16="http://schemas.microsoft.com/office/drawing/2014/main" val="3843182290"/>
                  </a:ext>
                </a:extLst>
              </a:tr>
              <a:tr h="41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Bronze: 2 days, 1 night, 6hrs of Purposeful Activity/day</a:t>
                      </a:r>
                      <a:endParaRPr lang="en-CA" sz="1800" kern="1200" dirty="0">
                        <a:solidFill>
                          <a:schemeClr val="dk1"/>
                        </a:solidFill>
                        <a:effectLst/>
                        <a:latin typeface="+mn-lt"/>
                        <a:ea typeface="+mn-ea"/>
                        <a:cs typeface="+mn-cs"/>
                      </a:endParaRPr>
                    </a:p>
                  </a:txBody>
                  <a:tcPr>
                    <a:solidFill>
                      <a:srgbClr val="BA8748"/>
                    </a:solidFill>
                  </a:tcPr>
                </a:tc>
                <a:extLst>
                  <a:ext uri="{0D108BD9-81ED-4DB2-BD59-A6C34878D82A}">
                    <a16:rowId xmlns:a16="http://schemas.microsoft.com/office/drawing/2014/main" val="664864184"/>
                  </a:ext>
                </a:extLst>
              </a:tr>
              <a:tr h="410687">
                <a:tc>
                  <a:txBody>
                    <a:bodyPr/>
                    <a:lstStyle/>
                    <a:p>
                      <a:r>
                        <a:rPr lang="en-US" sz="1800" kern="1200" dirty="0">
                          <a:solidFill>
                            <a:schemeClr val="dk1"/>
                          </a:solidFill>
                          <a:effectLst/>
                          <a:latin typeface="+mn-lt"/>
                          <a:ea typeface="+mn-ea"/>
                          <a:cs typeface="+mn-cs"/>
                        </a:rPr>
                        <a:t>Silver: 3 days, 2 nights, 7hrs of Purposeful Activity/day</a:t>
                      </a:r>
                      <a:endParaRPr lang="en-CA" sz="1800" kern="1200" dirty="0">
                        <a:solidFill>
                          <a:schemeClr val="dk1"/>
                        </a:solidFill>
                        <a:effectLst/>
                        <a:latin typeface="+mn-lt"/>
                        <a:ea typeface="+mn-ea"/>
                        <a:cs typeface="+mn-cs"/>
                      </a:endParaRPr>
                    </a:p>
                  </a:txBody>
                  <a:tcPr>
                    <a:solidFill>
                      <a:srgbClr val="A7A9AC"/>
                    </a:solidFill>
                  </a:tcPr>
                </a:tc>
                <a:extLst>
                  <a:ext uri="{0D108BD9-81ED-4DB2-BD59-A6C34878D82A}">
                    <a16:rowId xmlns:a16="http://schemas.microsoft.com/office/drawing/2014/main" val="1496898649"/>
                  </a:ext>
                </a:extLst>
              </a:tr>
              <a:tr h="410687">
                <a:tc>
                  <a:txBody>
                    <a:bodyPr/>
                    <a:lstStyle/>
                    <a:p>
                      <a:r>
                        <a:rPr lang="en-US" sz="1800" kern="1200" dirty="0">
                          <a:solidFill>
                            <a:schemeClr val="dk1"/>
                          </a:solidFill>
                          <a:effectLst/>
                          <a:latin typeface="+mn-lt"/>
                          <a:ea typeface="+mn-ea"/>
                          <a:cs typeface="+mn-cs"/>
                        </a:rPr>
                        <a:t>Gold: 4 days, 3 nights, 8hrs of Purposeful Activity/day</a:t>
                      </a:r>
                      <a:endParaRPr lang="en-CA" sz="1800" kern="1200" dirty="0">
                        <a:solidFill>
                          <a:schemeClr val="dk1"/>
                        </a:solidFill>
                        <a:effectLst/>
                        <a:latin typeface="+mn-lt"/>
                        <a:ea typeface="+mn-ea"/>
                        <a:cs typeface="+mn-cs"/>
                      </a:endParaRPr>
                    </a:p>
                  </a:txBody>
                  <a:tcPr>
                    <a:solidFill>
                      <a:srgbClr val="B4975A"/>
                    </a:solidFill>
                  </a:tcPr>
                </a:tc>
                <a:extLst>
                  <a:ext uri="{0D108BD9-81ED-4DB2-BD59-A6C34878D82A}">
                    <a16:rowId xmlns:a16="http://schemas.microsoft.com/office/drawing/2014/main" val="149569390"/>
                  </a:ext>
                </a:extLst>
              </a:tr>
            </a:tbl>
          </a:graphicData>
        </a:graphic>
      </p:graphicFrame>
      <p:sp>
        <p:nvSpPr>
          <p:cNvPr id="16" name="TextBox 15">
            <a:extLst>
              <a:ext uri="{FF2B5EF4-FFF2-40B4-BE49-F238E27FC236}">
                <a16:creationId xmlns:a16="http://schemas.microsoft.com/office/drawing/2014/main" id="{67F4A97C-54B4-01DC-86B7-083F7E8FA855}"/>
              </a:ext>
            </a:extLst>
          </p:cNvPr>
          <p:cNvSpPr txBox="1"/>
          <p:nvPr/>
        </p:nvSpPr>
        <p:spPr>
          <a:xfrm>
            <a:off x="1460131" y="4169305"/>
            <a:ext cx="9893670" cy="671915"/>
          </a:xfrm>
          <a:prstGeom prst="rect">
            <a:avLst/>
          </a:prstGeom>
          <a:noFill/>
        </p:spPr>
        <p:txBody>
          <a:bodyPr wrap="square">
            <a:spAutoFit/>
          </a:bodyPr>
          <a:lstStyle/>
          <a:p>
            <a:pPr>
              <a:lnSpc>
                <a:spcPct val="107000"/>
              </a:lnSpc>
              <a:spcAft>
                <a:spcPts val="800"/>
              </a:spcAft>
            </a:pPr>
            <a:r>
              <a:rPr lang="en-US" sz="1800" b="1" i="1" kern="100" dirty="0">
                <a:effectLst/>
                <a:latin typeface="Calibri" panose="020F0502020204030204" pitchFamily="34" charset="0"/>
                <a:ea typeface="Calibri" panose="020F0502020204030204" pitchFamily="34" charset="0"/>
              </a:rPr>
              <a:t>*Purposeful activity refers to the time spent journeying and working toward the team goal, it doesn’t include leisure and sleep time.</a:t>
            </a:r>
            <a:endParaRPr lang="en-CA" sz="1800" kern="100" dirty="0">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239538B-8EB1-07B3-B1F6-26B6D3F5111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63170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5490B-7329-9832-DC36-5F4699EBBF5F}"/>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Example</a:t>
            </a:r>
            <a:endParaRPr lang="en-CA" sz="3200" b="1" dirty="0">
              <a:latin typeface="Meta-Bold"/>
            </a:endParaRPr>
          </a:p>
        </p:txBody>
      </p:sp>
      <p:sp>
        <p:nvSpPr>
          <p:cNvPr id="8" name="Slide Number Placeholder 5">
            <a:extLst>
              <a:ext uri="{FF2B5EF4-FFF2-40B4-BE49-F238E27FC236}">
                <a16:creationId xmlns:a16="http://schemas.microsoft.com/office/drawing/2014/main" id="{2B55372E-F36A-7FFA-C28B-DC29F59E623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graphicFrame>
        <p:nvGraphicFramePr>
          <p:cNvPr id="12" name="Table 11">
            <a:extLst>
              <a:ext uri="{FF2B5EF4-FFF2-40B4-BE49-F238E27FC236}">
                <a16:creationId xmlns:a16="http://schemas.microsoft.com/office/drawing/2014/main" id="{53C5999A-3850-1191-02CD-22CD1D7AC6D3}"/>
              </a:ext>
            </a:extLst>
          </p:cNvPr>
          <p:cNvGraphicFramePr>
            <a:graphicFrameLocks noGrp="1"/>
          </p:cNvGraphicFramePr>
          <p:nvPr>
            <p:extLst>
              <p:ext uri="{D42A27DB-BD31-4B8C-83A1-F6EECF244321}">
                <p14:modId xmlns:p14="http://schemas.microsoft.com/office/powerpoint/2010/main" val="905785995"/>
              </p:ext>
            </p:extLst>
          </p:nvPr>
        </p:nvGraphicFramePr>
        <p:xfrm>
          <a:off x="1376083" y="1019523"/>
          <a:ext cx="5191865" cy="266192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Journey</a:t>
                      </a:r>
                      <a:endParaRPr lang="en-CA" sz="1800"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Carry out the planned AJ.</a:t>
                      </a: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Follow your plan to visit historical sites (Old Québec &amp; Place Royale).</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Take notes, photos and record audio/video as you explore.</a:t>
                      </a: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Gather information about the historical significance of each site and the cultural influences.</a:t>
                      </a:r>
                    </a:p>
                  </a:txBody>
                  <a:tcPr>
                    <a:solidFill>
                      <a:schemeClr val="accent6">
                        <a:lumMod val="40000"/>
                        <a:lumOff val="60000"/>
                      </a:schemeClr>
                    </a:solidFill>
                  </a:tcPr>
                </a:tc>
                <a:extLst>
                  <a:ext uri="{0D108BD9-81ED-4DB2-BD59-A6C34878D82A}">
                    <a16:rowId xmlns:a16="http://schemas.microsoft.com/office/drawing/2014/main" val="3285632639"/>
                  </a:ext>
                </a:extLst>
              </a:tr>
            </a:tbl>
          </a:graphicData>
        </a:graphic>
      </p:graphicFrame>
      <p:graphicFrame>
        <p:nvGraphicFramePr>
          <p:cNvPr id="13" name="Table 12">
            <a:extLst>
              <a:ext uri="{FF2B5EF4-FFF2-40B4-BE49-F238E27FC236}">
                <a16:creationId xmlns:a16="http://schemas.microsoft.com/office/drawing/2014/main" id="{2788A895-7155-19C8-31E5-5A2D68A14654}"/>
              </a:ext>
            </a:extLst>
          </p:cNvPr>
          <p:cNvGraphicFramePr>
            <a:graphicFrameLocks noGrp="1"/>
          </p:cNvGraphicFramePr>
          <p:nvPr>
            <p:extLst>
              <p:ext uri="{D42A27DB-BD31-4B8C-83A1-F6EECF244321}">
                <p14:modId xmlns:p14="http://schemas.microsoft.com/office/powerpoint/2010/main" val="3953250824"/>
              </p:ext>
            </p:extLst>
          </p:nvPr>
        </p:nvGraphicFramePr>
        <p:xfrm>
          <a:off x="6646173" y="1019523"/>
          <a:ext cx="5191865" cy="330708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algn="ctr"/>
                      <a:r>
                        <a:rPr lang="en-US" sz="1800" dirty="0">
                          <a:solidFill>
                            <a:schemeClr val="bg1"/>
                          </a:solidFill>
                        </a:rPr>
                        <a:t>Review</a:t>
                      </a:r>
                      <a:endParaRPr lang="en-CA" sz="1800"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Organize the information you've collected during your trip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mn-lt"/>
                          <a:ea typeface="Roboto"/>
                          <a:cs typeface="Roboto"/>
                        </a:rPr>
                        <a:t>What your team learnt about the region's history and culture.</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Identify historical and cultural elements that have shaped Québec City.</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Create your presentation. </a:t>
                      </a: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Reflect on your trip and what you've learned.</a:t>
                      </a:r>
                    </a:p>
                  </a:txBody>
                  <a:tcPr>
                    <a:solidFill>
                      <a:schemeClr val="accent6">
                        <a:lumMod val="40000"/>
                        <a:lumOff val="60000"/>
                      </a:schemeClr>
                    </a:solidFill>
                  </a:tcPr>
                </a:tc>
                <a:extLst>
                  <a:ext uri="{0D108BD9-81ED-4DB2-BD59-A6C34878D82A}">
                    <a16:rowId xmlns:a16="http://schemas.microsoft.com/office/drawing/2014/main" val="3285632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Complete the group debriefing report and upload to the ORB.</a:t>
                      </a:r>
                    </a:p>
                  </a:txBody>
                  <a:tcPr>
                    <a:solidFill>
                      <a:schemeClr val="accent6">
                        <a:lumMod val="20000"/>
                        <a:lumOff val="80000"/>
                      </a:schemeClr>
                    </a:solidFill>
                  </a:tcPr>
                </a:tc>
                <a:extLst>
                  <a:ext uri="{0D108BD9-81ED-4DB2-BD59-A6C34878D82A}">
                    <a16:rowId xmlns:a16="http://schemas.microsoft.com/office/drawing/2014/main" val="2703251160"/>
                  </a:ext>
                </a:extLst>
              </a:tr>
            </a:tbl>
          </a:graphicData>
        </a:graphic>
      </p:graphicFrame>
      <p:pic>
        <p:nvPicPr>
          <p:cNvPr id="2" name="Picture 1">
            <a:extLst>
              <a:ext uri="{FF2B5EF4-FFF2-40B4-BE49-F238E27FC236}">
                <a16:creationId xmlns:a16="http://schemas.microsoft.com/office/drawing/2014/main" id="{D90C1942-763D-7D0C-68A1-510EC383315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073104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BA7ECEF-A60F-5FDB-C01E-E76377016B74}"/>
              </a:ext>
            </a:extLst>
          </p:cNvPr>
          <p:cNvSpPr txBox="1"/>
          <p:nvPr/>
        </p:nvSpPr>
        <p:spPr>
          <a:xfrm>
            <a:off x="1376083" y="1139578"/>
            <a:ext cx="9295836" cy="2494465"/>
          </a:xfrm>
          <a:prstGeom prst="rect">
            <a:avLst/>
          </a:prstGeom>
          <a:noFill/>
        </p:spPr>
        <p:txBody>
          <a:bodyPr wrap="square" lIns="91440" tIns="45720" rIns="91440" bIns="45720" anchor="t">
            <a:spAutoFit/>
          </a:bodyPr>
          <a:lstStyle/>
          <a:p>
            <a:pPr>
              <a:lnSpc>
                <a:spcPct val="107000"/>
              </a:lnSpc>
              <a:spcAft>
                <a:spcPts val="800"/>
              </a:spcAft>
            </a:pPr>
            <a:r>
              <a:rPr lang="en-US" sz="1800" kern="100" dirty="0">
                <a:effectLst/>
                <a:latin typeface="Calibri"/>
                <a:ea typeface="Calibri" panose="020F0502020204030204" pitchFamily="34" charset="0"/>
                <a:cs typeface="Calibri"/>
              </a:rPr>
              <a:t>You can visit our </a:t>
            </a:r>
            <a:r>
              <a:rPr lang="en-US" kern="100" dirty="0">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AJ Navigator</a:t>
            </a:r>
            <a:r>
              <a:rPr lang="en-US" kern="100" dirty="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a:t>
            </a:r>
            <a:r>
              <a:rPr lang="en-US" kern="100" dirty="0">
                <a:latin typeface="Calibri"/>
                <a:ea typeface="Calibri" panose="020F0502020204030204" pitchFamily="34" charset="0"/>
                <a:cs typeface="Calibri"/>
              </a:rPr>
              <a:t> </a:t>
            </a:r>
            <a:r>
              <a:rPr lang="en-US" sz="1800" kern="100" dirty="0">
                <a:effectLst/>
                <a:latin typeface="Calibri"/>
                <a:ea typeface="Calibri" panose="020F0502020204030204" pitchFamily="34" charset="0"/>
                <a:cs typeface="Calibri"/>
              </a:rPr>
              <a:t>which includes more information, guides, templates and manuals for Award </a:t>
            </a:r>
            <a:r>
              <a:rPr lang="en-US" sz="1800" kern="100" dirty="0" err="1">
                <a:effectLst/>
                <a:latin typeface="Calibri"/>
                <a:ea typeface="Calibri" panose="020F0502020204030204" pitchFamily="34" charset="0"/>
                <a:cs typeface="Calibri"/>
              </a:rPr>
              <a:t>Centres</a:t>
            </a:r>
            <a:r>
              <a:rPr lang="en-US" sz="1800" kern="100" dirty="0">
                <a:effectLst/>
                <a:latin typeface="Calibri"/>
                <a:ea typeface="Calibri" panose="020F0502020204030204" pitchFamily="34" charset="0"/>
                <a:cs typeface="Calibri"/>
              </a:rPr>
              <a:t> to use to assist with all aspects of helping participants plan and complete their Adventurous Journey.</a:t>
            </a:r>
            <a:endParaRPr lang="en-CA" sz="1800" kern="100" dirty="0">
              <a:effectLst/>
              <a:latin typeface="Calibri"/>
              <a:ea typeface="Calibri" panose="020F0502020204030204" pitchFamily="34" charset="0"/>
              <a:cs typeface="Calibri"/>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rPr>
              <a:t>If you have any questions regarding delivering the AJ, </a:t>
            </a:r>
            <a:r>
              <a:rPr lang="en-US" sz="1800" kern="100" dirty="0">
                <a:effectLst/>
                <a:latin typeface="Calibri" panose="020F0502020204030204" pitchFamily="34" charset="0"/>
                <a:ea typeface="Calibri" panose="020F0502020204030204" pitchFamily="34" charset="0"/>
              </a:rPr>
              <a:t>reach out to your Account Manager or the Support Centre.</a:t>
            </a:r>
            <a:endParaRPr lang="en-CA" sz="1800" kern="100" dirty="0">
              <a:effectLst/>
              <a:latin typeface="Calibri" panose="020F0502020204030204" pitchFamily="34" charset="0"/>
              <a:ea typeface="Calibri" panose="020F0502020204030204" pitchFamily="34" charset="0"/>
            </a:endParaRPr>
          </a:p>
          <a:p>
            <a:pPr>
              <a:lnSpc>
                <a:spcPct val="107000"/>
              </a:lnSpc>
              <a:spcAft>
                <a:spcPts val="800"/>
              </a:spcAft>
            </a:pPr>
            <a:r>
              <a:rPr lang="en-CA" sz="1800" b="1" kern="100" dirty="0">
                <a:effectLst/>
                <a:latin typeface="Calibri" panose="020F0502020204030204" pitchFamily="34" charset="0"/>
                <a:ea typeface="Calibri" panose="020F0502020204030204" pitchFamily="34" charset="0"/>
              </a:rPr>
              <a:t> </a:t>
            </a:r>
            <a:endParaRPr lang="en-CA" sz="1800" kern="100" dirty="0">
              <a:effectLst/>
              <a:latin typeface="Calibri" panose="020F0502020204030204" pitchFamily="34" charset="0"/>
              <a:ea typeface="Calibri" panose="020F0502020204030204" pitchFamily="34" charset="0"/>
            </a:endParaRPr>
          </a:p>
          <a:p>
            <a:pPr>
              <a:lnSpc>
                <a:spcPct val="107000"/>
              </a:lnSpc>
              <a:spcAft>
                <a:spcPts val="800"/>
              </a:spcAft>
            </a:pPr>
            <a:endParaRPr lang="en-CA" sz="1800" kern="100" dirty="0">
              <a:effectLst/>
              <a:latin typeface="Calibri" panose="020F0502020204030204" pitchFamily="34" charset="0"/>
              <a:ea typeface="Calibri" panose="020F0502020204030204" pitchFamily="34" charset="0"/>
            </a:endParaRPr>
          </a:p>
        </p:txBody>
      </p:sp>
      <p:sp>
        <p:nvSpPr>
          <p:cNvPr id="10" name="Slide Number Placeholder 5">
            <a:extLst>
              <a:ext uri="{FF2B5EF4-FFF2-40B4-BE49-F238E27FC236}">
                <a16:creationId xmlns:a16="http://schemas.microsoft.com/office/drawing/2014/main" id="{BD8A48CA-3301-1EDA-912A-0B1767B3EED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12" name="TextBox 11">
            <a:extLst>
              <a:ext uri="{FF2B5EF4-FFF2-40B4-BE49-F238E27FC236}">
                <a16:creationId xmlns:a16="http://schemas.microsoft.com/office/drawing/2014/main" id="{69843707-AF56-B9E6-96C7-0C8114F49877}"/>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t>Extra Resources</a:t>
            </a:r>
            <a:endParaRPr lang="en-CA" sz="3200" b="1" dirty="0">
              <a:latin typeface="Meta-Bold"/>
            </a:endParaRPr>
          </a:p>
        </p:txBody>
      </p:sp>
      <p:pic>
        <p:nvPicPr>
          <p:cNvPr id="2" name="Picture 1">
            <a:extLst>
              <a:ext uri="{FF2B5EF4-FFF2-40B4-BE49-F238E27FC236}">
                <a16:creationId xmlns:a16="http://schemas.microsoft.com/office/drawing/2014/main" id="{FC3B8FFA-777B-056F-CF29-6744BAF3CD6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469810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ogo, company name&#10;&#10;Description automatically generated">
            <a:extLst>
              <a:ext uri="{FF2B5EF4-FFF2-40B4-BE49-F238E27FC236}">
                <a16:creationId xmlns:a16="http://schemas.microsoft.com/office/drawing/2014/main" id="{5DA71D2F-FB56-ABD3-1B8A-1732CF04B677}"/>
              </a:ext>
            </a:extLst>
          </p:cNvPr>
          <p:cNvPicPr>
            <a:picLocks noChangeAspect="1"/>
          </p:cNvPicPr>
          <p:nvPr/>
        </p:nvPicPr>
        <p:blipFill>
          <a:blip r:embed="rId3"/>
          <a:stretch>
            <a:fillRect/>
          </a:stretch>
        </p:blipFill>
        <p:spPr>
          <a:xfrm>
            <a:off x="9073167" y="-470469"/>
            <a:ext cx="3118833" cy="1760351"/>
          </a:xfrm>
          <a:prstGeom prst="rect">
            <a:avLst/>
          </a:prstGeom>
        </p:spPr>
      </p:pic>
      <p:sp>
        <p:nvSpPr>
          <p:cNvPr id="4" name="TextBox 6">
            <a:extLst>
              <a:ext uri="{FF2B5EF4-FFF2-40B4-BE49-F238E27FC236}">
                <a16:creationId xmlns:a16="http://schemas.microsoft.com/office/drawing/2014/main" id="{56F7A530-DC96-A788-F5E5-BA6A54E0400E}"/>
              </a:ext>
            </a:extLst>
          </p:cNvPr>
          <p:cNvSpPr txBox="1"/>
          <p:nvPr/>
        </p:nvSpPr>
        <p:spPr>
          <a:xfrm>
            <a:off x="1376083" y="1326837"/>
            <a:ext cx="4104703" cy="346761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000" b="1" dirty="0">
                <a:solidFill>
                  <a:schemeClr val="tx1">
                    <a:lumMod val="85000"/>
                    <a:lumOff val="15000"/>
                  </a:schemeClr>
                </a:solidFill>
                <a:latin typeface="Roboto"/>
                <a:ea typeface="Roboto"/>
                <a:cs typeface="Roboto" panose="02000000000000000000" pitchFamily="2" charset="0"/>
              </a:rPr>
              <a:t>GENERAL CONTACT DETAILS</a:t>
            </a:r>
          </a:p>
          <a:p>
            <a:pPr>
              <a:lnSpc>
                <a:spcPct val="150000"/>
              </a:lnSpc>
            </a:pPr>
            <a:r>
              <a:rPr lang="en-US" sz="1600" dirty="0">
                <a:solidFill>
                  <a:schemeClr val="tx1">
                    <a:lumMod val="85000"/>
                    <a:lumOff val="15000"/>
                  </a:schemeClr>
                </a:solidFill>
                <a:latin typeface="Roboto"/>
                <a:ea typeface="Roboto"/>
              </a:rPr>
              <a:t>858A King Street West</a:t>
            </a:r>
            <a:br>
              <a:rPr lang="en-US" sz="1600" dirty="0">
                <a:solidFill>
                  <a:schemeClr val="tx1">
                    <a:lumMod val="85000"/>
                    <a:lumOff val="15000"/>
                  </a:schemeClr>
                </a:solidFill>
                <a:latin typeface="Roboto" panose="02000000000000000000" pitchFamily="2" charset="0"/>
                <a:ea typeface="Roboto" panose="02000000000000000000" pitchFamily="2" charset="0"/>
              </a:rPr>
            </a:br>
            <a:r>
              <a:rPr lang="en-US" sz="1600" dirty="0">
                <a:solidFill>
                  <a:schemeClr val="tx1">
                    <a:lumMod val="85000"/>
                    <a:lumOff val="15000"/>
                  </a:schemeClr>
                </a:solidFill>
                <a:latin typeface="Roboto"/>
                <a:ea typeface="Roboto"/>
              </a:rPr>
              <a:t>Toronto, ON M5V 1P1</a:t>
            </a:r>
            <a:br>
              <a:rPr lang="en-US" sz="1600" dirty="0">
                <a:solidFill>
                  <a:schemeClr val="tx1">
                    <a:lumMod val="85000"/>
                    <a:lumOff val="15000"/>
                  </a:schemeClr>
                </a:solidFill>
                <a:latin typeface="Roboto" panose="02000000000000000000" pitchFamily="2" charset="0"/>
                <a:ea typeface="Roboto" panose="02000000000000000000" pitchFamily="2" charset="0"/>
              </a:rPr>
            </a:br>
            <a:r>
              <a:rPr lang="en-US" sz="1600" dirty="0">
                <a:solidFill>
                  <a:schemeClr val="tx1">
                    <a:lumMod val="85000"/>
                    <a:lumOff val="15000"/>
                  </a:schemeClr>
                </a:solidFill>
                <a:latin typeface="Roboto"/>
                <a:ea typeface="Roboto"/>
              </a:rPr>
              <a:t>Phone: (437) 747-0449</a:t>
            </a:r>
            <a:br>
              <a:rPr lang="en-US" sz="1600" dirty="0">
                <a:solidFill>
                  <a:schemeClr val="tx1">
                    <a:lumMod val="85000"/>
                    <a:lumOff val="15000"/>
                  </a:schemeClr>
                </a:solidFill>
                <a:latin typeface="Roboto" panose="02000000000000000000" pitchFamily="2" charset="0"/>
                <a:ea typeface="Roboto" panose="02000000000000000000" pitchFamily="2" charset="0"/>
              </a:rPr>
            </a:br>
            <a:r>
              <a:rPr lang="en-US" sz="1600" dirty="0">
                <a:solidFill>
                  <a:schemeClr val="tx1">
                    <a:lumMod val="85000"/>
                    <a:lumOff val="15000"/>
                  </a:schemeClr>
                </a:solidFill>
                <a:latin typeface="Roboto"/>
                <a:ea typeface="Roboto"/>
              </a:rPr>
              <a:t>Email: </a:t>
            </a:r>
            <a:r>
              <a:rPr lang="en-US" sz="1600" b="1" dirty="0">
                <a:solidFill>
                  <a:schemeClr val="tx1">
                    <a:lumMod val="85000"/>
                    <a:lumOff val="15000"/>
                  </a:schemeClr>
                </a:solidFill>
                <a:latin typeface="Roboto"/>
                <a:ea typeface="Roboto"/>
              </a:rPr>
              <a:t>support@dukeofed.org</a:t>
            </a:r>
          </a:p>
          <a:p>
            <a:pPr>
              <a:lnSpc>
                <a:spcPct val="150000"/>
              </a:lnSpc>
            </a:pPr>
            <a:r>
              <a:rPr lang="en-US" sz="1600" b="1" dirty="0">
                <a:solidFill>
                  <a:schemeClr val="tx1">
                    <a:lumMod val="85000"/>
                    <a:lumOff val="15000"/>
                  </a:schemeClr>
                </a:solidFill>
                <a:latin typeface="Roboto" panose="02000000000000000000" pitchFamily="2" charset="0"/>
                <a:ea typeface="Roboto" panose="02000000000000000000" pitchFamily="2" charset="0"/>
              </a:rPr>
              <a:t>Monday – Friday 10:00 am – 6:00 pm ET</a:t>
            </a:r>
            <a:br>
              <a:rPr lang="en-US" sz="1600" dirty="0">
                <a:solidFill>
                  <a:schemeClr val="tx1">
                    <a:lumMod val="85000"/>
                    <a:lumOff val="15000"/>
                  </a:schemeClr>
                </a:solidFill>
                <a:latin typeface="Roboto" panose="02000000000000000000" pitchFamily="2" charset="0"/>
                <a:ea typeface="Roboto" panose="02000000000000000000" pitchFamily="2" charset="0"/>
              </a:rPr>
            </a:br>
            <a:r>
              <a:rPr lang="en-US" sz="1600" dirty="0">
                <a:solidFill>
                  <a:schemeClr val="tx1">
                    <a:lumMod val="85000"/>
                    <a:lumOff val="15000"/>
                  </a:schemeClr>
                </a:solidFill>
                <a:latin typeface="Roboto"/>
                <a:ea typeface="Roboto"/>
              </a:rPr>
              <a:t>Charitable Registration Number:</a:t>
            </a:r>
            <a:br>
              <a:rPr lang="en-US" sz="1600" dirty="0">
                <a:solidFill>
                  <a:schemeClr val="tx1">
                    <a:lumMod val="85000"/>
                    <a:lumOff val="15000"/>
                  </a:schemeClr>
                </a:solidFill>
                <a:latin typeface="Roboto" panose="02000000000000000000" pitchFamily="2" charset="0"/>
                <a:ea typeface="Roboto" panose="02000000000000000000" pitchFamily="2" charset="0"/>
              </a:rPr>
            </a:br>
            <a:r>
              <a:rPr lang="en-US" sz="1600" dirty="0">
                <a:solidFill>
                  <a:schemeClr val="tx1">
                    <a:lumMod val="85000"/>
                    <a:lumOff val="15000"/>
                  </a:schemeClr>
                </a:solidFill>
                <a:latin typeface="Roboto"/>
                <a:ea typeface="Roboto"/>
              </a:rPr>
              <a:t>12391 6751 RR0002</a:t>
            </a:r>
          </a:p>
          <a:p>
            <a:pPr>
              <a:lnSpc>
                <a:spcPct val="150000"/>
              </a:lnSpc>
            </a:pPr>
            <a:r>
              <a:rPr lang="en-US" sz="1600" b="1" dirty="0">
                <a:solidFill>
                  <a:schemeClr val="tx1">
                    <a:lumMod val="85000"/>
                    <a:lumOff val="15000"/>
                  </a:schemeClr>
                </a:solidFill>
                <a:latin typeface="Roboto"/>
                <a:ea typeface="Roboto"/>
              </a:rPr>
              <a:t>www.dukeofed.org</a:t>
            </a:r>
            <a:endParaRPr lang="en-US" sz="1600" dirty="0">
              <a:solidFill>
                <a:schemeClr val="tx1">
                  <a:lumMod val="85000"/>
                  <a:lumOff val="15000"/>
                </a:schemeClr>
              </a:solidFill>
              <a:latin typeface="Roboto"/>
              <a:ea typeface="Roboto"/>
            </a:endParaRPr>
          </a:p>
        </p:txBody>
      </p:sp>
      <p:pic>
        <p:nvPicPr>
          <p:cNvPr id="5" name="Picture 4" descr="A black and white logo&#10;&#10;Description automatically generated with low confidence">
            <a:extLst>
              <a:ext uri="{FF2B5EF4-FFF2-40B4-BE49-F238E27FC236}">
                <a16:creationId xmlns:a16="http://schemas.microsoft.com/office/drawing/2014/main" id="{65184926-7BA7-74A7-72B8-8DCE9DABE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398" y="3244812"/>
            <a:ext cx="594451" cy="594451"/>
          </a:xfrm>
          <a:prstGeom prst="rect">
            <a:avLst/>
          </a:prstGeom>
        </p:spPr>
      </p:pic>
      <p:pic>
        <p:nvPicPr>
          <p:cNvPr id="6" name="Picture 5" descr="Icon&#10;&#10;Description automatically generated">
            <a:extLst>
              <a:ext uri="{FF2B5EF4-FFF2-40B4-BE49-F238E27FC236}">
                <a16:creationId xmlns:a16="http://schemas.microsoft.com/office/drawing/2014/main" id="{6E42F7E4-7955-F11F-D915-5F64C5EB6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397" y="2064426"/>
            <a:ext cx="594451" cy="594451"/>
          </a:xfrm>
          <a:prstGeom prst="rect">
            <a:avLst/>
          </a:prstGeom>
        </p:spPr>
      </p:pic>
      <p:pic>
        <p:nvPicPr>
          <p:cNvPr id="7" name="Picture 6" descr="Icon&#10;&#10;Description automatically generated">
            <a:extLst>
              <a:ext uri="{FF2B5EF4-FFF2-40B4-BE49-F238E27FC236}">
                <a16:creationId xmlns:a16="http://schemas.microsoft.com/office/drawing/2014/main" id="{C333810F-FB6C-6685-CC24-53D781F0DF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397" y="3830746"/>
            <a:ext cx="594451" cy="594451"/>
          </a:xfrm>
          <a:prstGeom prst="rect">
            <a:avLst/>
          </a:prstGeom>
        </p:spPr>
      </p:pic>
      <p:pic>
        <p:nvPicPr>
          <p:cNvPr id="10" name="Picture 9" descr="Logo, icon&#10;&#10;Description automatically generated">
            <a:extLst>
              <a:ext uri="{FF2B5EF4-FFF2-40B4-BE49-F238E27FC236}">
                <a16:creationId xmlns:a16="http://schemas.microsoft.com/office/drawing/2014/main" id="{0BA4751D-BF9E-7991-EC19-2378156589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0397" y="2654618"/>
            <a:ext cx="594451" cy="594451"/>
          </a:xfrm>
          <a:prstGeom prst="rect">
            <a:avLst/>
          </a:prstGeom>
        </p:spPr>
      </p:pic>
      <p:sp>
        <p:nvSpPr>
          <p:cNvPr id="12" name="TextBox 7">
            <a:extLst>
              <a:ext uri="{FF2B5EF4-FFF2-40B4-BE49-F238E27FC236}">
                <a16:creationId xmlns:a16="http://schemas.microsoft.com/office/drawing/2014/main" id="{91C67149-B9FF-0559-C80E-A7690F7EDA26}"/>
              </a:ext>
            </a:extLst>
          </p:cNvPr>
          <p:cNvSpPr txBox="1"/>
          <p:nvPr/>
        </p:nvSpPr>
        <p:spPr>
          <a:xfrm>
            <a:off x="7174849" y="2207747"/>
            <a:ext cx="273493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85000"/>
                    <a:lumOff val="15000"/>
                  </a:schemeClr>
                </a:solidFill>
                <a:latin typeface="Roboto"/>
                <a:ea typeface="Roboto"/>
              </a:rPr>
              <a:t>@dukeofedcanada</a:t>
            </a:r>
            <a:endParaRPr lang="en-CA" sz="1600" dirty="0">
              <a:solidFill>
                <a:schemeClr val="tx1">
                  <a:lumMod val="85000"/>
                  <a:lumOff val="15000"/>
                </a:schemeClr>
              </a:solidFill>
              <a:latin typeface="Roboto"/>
              <a:ea typeface="Roboto"/>
              <a:cs typeface="Calibri"/>
            </a:endParaRPr>
          </a:p>
        </p:txBody>
      </p:sp>
      <p:sp>
        <p:nvSpPr>
          <p:cNvPr id="13" name="TextBox 8">
            <a:extLst>
              <a:ext uri="{FF2B5EF4-FFF2-40B4-BE49-F238E27FC236}">
                <a16:creationId xmlns:a16="http://schemas.microsoft.com/office/drawing/2014/main" id="{3AFF9762-BAE9-6D60-FB46-6345C1D621AE}"/>
              </a:ext>
            </a:extLst>
          </p:cNvPr>
          <p:cNvSpPr txBox="1"/>
          <p:nvPr/>
        </p:nvSpPr>
        <p:spPr>
          <a:xfrm>
            <a:off x="7174847" y="2802196"/>
            <a:ext cx="273493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85000"/>
                    <a:lumOff val="15000"/>
                  </a:schemeClr>
                </a:solidFill>
                <a:latin typeface="Roboto"/>
                <a:ea typeface="Roboto"/>
              </a:rPr>
              <a:t>@dukeofedcanada</a:t>
            </a:r>
            <a:endParaRPr lang="en-CA" sz="1600">
              <a:solidFill>
                <a:schemeClr val="tx1">
                  <a:lumMod val="85000"/>
                  <a:lumOff val="15000"/>
                </a:schemeClr>
              </a:solidFill>
              <a:latin typeface="Roboto"/>
              <a:ea typeface="Roboto"/>
              <a:cs typeface="Calibri"/>
            </a:endParaRPr>
          </a:p>
        </p:txBody>
      </p:sp>
      <p:sp>
        <p:nvSpPr>
          <p:cNvPr id="14" name="TextBox 9">
            <a:extLst>
              <a:ext uri="{FF2B5EF4-FFF2-40B4-BE49-F238E27FC236}">
                <a16:creationId xmlns:a16="http://schemas.microsoft.com/office/drawing/2014/main" id="{6103E3E9-1351-6482-CF6D-8CBA7F2225A0}"/>
              </a:ext>
            </a:extLst>
          </p:cNvPr>
          <p:cNvSpPr txBox="1"/>
          <p:nvPr/>
        </p:nvSpPr>
        <p:spPr>
          <a:xfrm>
            <a:off x="7174846" y="3392390"/>
            <a:ext cx="273493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85000"/>
                    <a:lumOff val="15000"/>
                  </a:schemeClr>
                </a:solidFill>
                <a:latin typeface="Roboto"/>
                <a:ea typeface="Roboto"/>
              </a:rPr>
              <a:t>@dukeofedcanada</a:t>
            </a:r>
            <a:endParaRPr lang="en-CA" sz="1600">
              <a:solidFill>
                <a:schemeClr val="tx1">
                  <a:lumMod val="85000"/>
                  <a:lumOff val="15000"/>
                </a:schemeClr>
              </a:solidFill>
              <a:latin typeface="Roboto"/>
              <a:ea typeface="Roboto"/>
              <a:cs typeface="Calibri"/>
            </a:endParaRPr>
          </a:p>
        </p:txBody>
      </p:sp>
      <p:sp>
        <p:nvSpPr>
          <p:cNvPr id="15" name="TextBox 10">
            <a:extLst>
              <a:ext uri="{FF2B5EF4-FFF2-40B4-BE49-F238E27FC236}">
                <a16:creationId xmlns:a16="http://schemas.microsoft.com/office/drawing/2014/main" id="{005C1276-17AA-217A-3F89-FDC0D1CFC095}"/>
              </a:ext>
            </a:extLst>
          </p:cNvPr>
          <p:cNvSpPr txBox="1"/>
          <p:nvPr/>
        </p:nvSpPr>
        <p:spPr>
          <a:xfrm>
            <a:off x="7174847" y="3978325"/>
            <a:ext cx="4474615"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a:solidFill>
                  <a:schemeClr val="tx1">
                    <a:lumMod val="85000"/>
                    <a:lumOff val="15000"/>
                  </a:schemeClr>
                </a:solidFill>
                <a:latin typeface="Roboto"/>
                <a:ea typeface="Roboto"/>
              </a:rPr>
              <a:t>www.linkedin.com/company/dukeofedcanada</a:t>
            </a:r>
          </a:p>
        </p:txBody>
      </p:sp>
      <p:sp>
        <p:nvSpPr>
          <p:cNvPr id="16" name="TextBox 11">
            <a:extLst>
              <a:ext uri="{FF2B5EF4-FFF2-40B4-BE49-F238E27FC236}">
                <a16:creationId xmlns:a16="http://schemas.microsoft.com/office/drawing/2014/main" id="{879F0FE6-6DF6-318B-953C-0E30D64613B0}"/>
              </a:ext>
            </a:extLst>
          </p:cNvPr>
          <p:cNvSpPr txBox="1"/>
          <p:nvPr/>
        </p:nvSpPr>
        <p:spPr>
          <a:xfrm>
            <a:off x="6580397" y="1405628"/>
            <a:ext cx="40139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FOLLOW US ON SOCIAL MEDIA!</a:t>
            </a:r>
            <a:endParaRPr lang="en-CA" sz="20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 name="Slide Number Placeholder 5">
            <a:extLst>
              <a:ext uri="{FF2B5EF4-FFF2-40B4-BE49-F238E27FC236}">
                <a16:creationId xmlns:a16="http://schemas.microsoft.com/office/drawing/2014/main" id="{094FC230-1D81-10A5-BFE8-A15C2B304689}"/>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3" name="Picture 2">
            <a:extLst>
              <a:ext uri="{FF2B5EF4-FFF2-40B4-BE49-F238E27FC236}">
                <a16:creationId xmlns:a16="http://schemas.microsoft.com/office/drawing/2014/main" id="{0AE995B6-7E53-DC39-586A-0A29CD1DA9E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95859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17B955-BB5A-3269-888A-59EDB40FE5C9}"/>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Overview – Considerations</a:t>
            </a:r>
            <a:endParaRPr lang="en-CA" sz="3200" b="1" dirty="0">
              <a:latin typeface="Meta-Bold"/>
            </a:endParaRPr>
          </a:p>
        </p:txBody>
      </p:sp>
      <p:sp>
        <p:nvSpPr>
          <p:cNvPr id="8" name="Slide Number Placeholder 5">
            <a:extLst>
              <a:ext uri="{FF2B5EF4-FFF2-40B4-BE49-F238E27FC236}">
                <a16:creationId xmlns:a16="http://schemas.microsoft.com/office/drawing/2014/main" id="{F4646BE9-D9BD-E148-3EA2-6728A7342E2E}"/>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9" name="Oval 8">
            <a:extLst>
              <a:ext uri="{FF2B5EF4-FFF2-40B4-BE49-F238E27FC236}">
                <a16:creationId xmlns:a16="http://schemas.microsoft.com/office/drawing/2014/main" id="{FA9A170D-D96B-A63F-4CB5-2B5DA42C19A2}"/>
              </a:ext>
            </a:extLst>
          </p:cNvPr>
          <p:cNvSpPr/>
          <p:nvPr/>
        </p:nvSpPr>
        <p:spPr>
          <a:xfrm>
            <a:off x="1598219" y="19180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4E53FF89-2621-CE5A-0AF2-3D4E1B013918}"/>
              </a:ext>
            </a:extLst>
          </p:cNvPr>
          <p:cNvSpPr txBox="1"/>
          <p:nvPr/>
        </p:nvSpPr>
        <p:spPr>
          <a:xfrm>
            <a:off x="1376083" y="1038894"/>
            <a:ext cx="9496540" cy="646331"/>
          </a:xfrm>
          <a:prstGeom prst="rect">
            <a:avLst/>
          </a:prstGeom>
          <a:noFill/>
        </p:spPr>
        <p:txBody>
          <a:bodyPr wrap="square">
            <a:spAutoFit/>
          </a:bodyPr>
          <a:lstStyle/>
          <a:p>
            <a:r>
              <a:rPr lang="en-US" b="1" dirty="0">
                <a:solidFill>
                  <a:prstClr val="black"/>
                </a:solidFill>
                <a:latin typeface="Calibri" panose="020F0502020204030204"/>
              </a:rPr>
              <a:t>Before participants begin brainstorming ideas for their Adventurous Journey, Award Leaders may want to provide some parameters based on the resources and experience your Award Centre has. </a:t>
            </a:r>
            <a:endParaRPr lang="en-CA" dirty="0"/>
          </a:p>
        </p:txBody>
      </p:sp>
      <p:sp>
        <p:nvSpPr>
          <p:cNvPr id="14" name="TextBox 13">
            <a:extLst>
              <a:ext uri="{FF2B5EF4-FFF2-40B4-BE49-F238E27FC236}">
                <a16:creationId xmlns:a16="http://schemas.microsoft.com/office/drawing/2014/main" id="{76DCDE84-93C0-344B-60AF-1F7DEBB53D0E}"/>
              </a:ext>
            </a:extLst>
          </p:cNvPr>
          <p:cNvSpPr txBox="1"/>
          <p:nvPr/>
        </p:nvSpPr>
        <p:spPr>
          <a:xfrm>
            <a:off x="1869707" y="1750981"/>
            <a:ext cx="8467825" cy="646331"/>
          </a:xfrm>
          <a:prstGeom prst="rect">
            <a:avLst/>
          </a:prstGeom>
          <a:noFill/>
        </p:spPr>
        <p:txBody>
          <a:bodyPr wrap="square" lIns="91440" tIns="45720" rIns="91440" bIns="45720" anchor="t">
            <a:spAutoFit/>
          </a:bodyPr>
          <a:lstStyle/>
          <a:p>
            <a:r>
              <a:rPr lang="en-US" dirty="0">
                <a:solidFill>
                  <a:prstClr val="black"/>
                </a:solidFill>
                <a:latin typeface="Calibri" panose="020F0502020204030204"/>
              </a:rPr>
              <a:t>Review </a:t>
            </a:r>
            <a:r>
              <a:rPr lang="en-US" dirty="0">
                <a:solidFill>
                  <a:prstClr val="black"/>
                </a:solidFill>
                <a:latin typeface="Calibri" panose="020F0502020204030204"/>
                <a:hlinkClick r:id="rId3">
                  <a:extLst>
                    <a:ext uri="{A12FA001-AC4F-418D-AE19-62706E023703}">
                      <ahyp:hlinkClr xmlns:ahyp="http://schemas.microsoft.com/office/drawing/2018/hyperlinkcolor" val="tx"/>
                    </a:ext>
                  </a:extLst>
                </a:hlinkClick>
              </a:rPr>
              <a:t>Adventurous Journey Requirements</a:t>
            </a:r>
            <a:r>
              <a:rPr lang="en-US" dirty="0">
                <a:solidFill>
                  <a:prstClr val="black"/>
                </a:solidFill>
                <a:latin typeface="Calibri" panose="020F0502020204030204"/>
              </a:rPr>
              <a:t> to understand the parameters and </a:t>
            </a:r>
            <a:r>
              <a:rPr lang="en-US" dirty="0">
                <a:hlinkClick r:id="rId4">
                  <a:extLst>
                    <a:ext uri="{A12FA001-AC4F-418D-AE19-62706E023703}">
                      <ahyp:hlinkClr xmlns:ahyp="http://schemas.microsoft.com/office/drawing/2018/hyperlinkcolor" val="tx"/>
                    </a:ext>
                  </a:extLst>
                </a:hlinkClick>
              </a:rPr>
              <a:t>Overview of Adventurous Journey Options</a:t>
            </a:r>
            <a:r>
              <a:rPr lang="en-US" dirty="0">
                <a:solidFill>
                  <a:prstClr val="black"/>
                </a:solidFill>
                <a:latin typeface="Calibri" panose="020F0502020204030204"/>
                <a:hlinkClick r:id="rId4">
                  <a:extLst>
                    <a:ext uri="{A12FA001-AC4F-418D-AE19-62706E023703}">
                      <ahyp:hlinkClr xmlns:ahyp="http://schemas.microsoft.com/office/drawing/2018/hyperlinkcolor" val="tx"/>
                    </a:ext>
                  </a:extLst>
                </a:hlinkClick>
              </a:rPr>
              <a:t> </a:t>
            </a:r>
            <a:r>
              <a:rPr lang="en-US"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 </a:t>
            </a:r>
            <a:r>
              <a:rPr lang="en-US" dirty="0">
                <a:solidFill>
                  <a:prstClr val="black"/>
                </a:solidFill>
                <a:latin typeface="Calibri" panose="020F0502020204030204"/>
              </a:rPr>
              <a:t>to see what types of AJ’s are available. </a:t>
            </a:r>
            <a:endParaRPr lang="en-CA" dirty="0">
              <a:solidFill>
                <a:prstClr val="black"/>
              </a:solidFill>
            </a:endParaRPr>
          </a:p>
        </p:txBody>
      </p:sp>
      <p:sp>
        <p:nvSpPr>
          <p:cNvPr id="15" name="Oval 14">
            <a:extLst>
              <a:ext uri="{FF2B5EF4-FFF2-40B4-BE49-F238E27FC236}">
                <a16:creationId xmlns:a16="http://schemas.microsoft.com/office/drawing/2014/main" id="{3BAABE47-FB35-A2CB-F6E4-77065AA7B370}"/>
              </a:ext>
            </a:extLst>
          </p:cNvPr>
          <p:cNvSpPr/>
          <p:nvPr/>
        </p:nvSpPr>
        <p:spPr>
          <a:xfrm>
            <a:off x="1598219" y="279392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9D13B1E6-9CCE-BB9B-CC49-70A0539A6392}"/>
              </a:ext>
            </a:extLst>
          </p:cNvPr>
          <p:cNvSpPr txBox="1"/>
          <p:nvPr/>
        </p:nvSpPr>
        <p:spPr>
          <a:xfrm>
            <a:off x="1869707" y="2626880"/>
            <a:ext cx="8814335" cy="923330"/>
          </a:xfrm>
          <a:prstGeom prst="rect">
            <a:avLst/>
          </a:prstGeom>
          <a:noFill/>
        </p:spPr>
        <p:txBody>
          <a:bodyPr wrap="square">
            <a:spAutoFit/>
          </a:bodyPr>
          <a:lstStyle/>
          <a:p>
            <a:pPr defTabSz="914377">
              <a:defRPr/>
            </a:pPr>
            <a:r>
              <a:rPr lang="en-US" dirty="0">
                <a:solidFill>
                  <a:prstClr val="black"/>
                </a:solidFill>
                <a:latin typeface="Calibri" panose="020F0502020204030204"/>
              </a:rPr>
              <a:t>Consider available resources, funds and equipment your Award Centre has that may impact location, type of journey, mode of travel, accommodation and activities.</a:t>
            </a:r>
            <a:br>
              <a:rPr lang="en-US" dirty="0">
                <a:solidFill>
                  <a:prstClr val="black"/>
                </a:solidFill>
                <a:latin typeface="Calibri" panose="020F0502020204030204"/>
              </a:rPr>
            </a:br>
            <a:endParaRPr lang="en-US" dirty="0">
              <a:solidFill>
                <a:prstClr val="black"/>
              </a:solidFill>
              <a:latin typeface="Calibri" panose="020F0502020204030204"/>
            </a:endParaRPr>
          </a:p>
        </p:txBody>
      </p:sp>
      <p:sp>
        <p:nvSpPr>
          <p:cNvPr id="17" name="Oval 16">
            <a:extLst>
              <a:ext uri="{FF2B5EF4-FFF2-40B4-BE49-F238E27FC236}">
                <a16:creationId xmlns:a16="http://schemas.microsoft.com/office/drawing/2014/main" id="{4E465A3F-0060-88C2-1CB0-91872125DFAF}"/>
              </a:ext>
            </a:extLst>
          </p:cNvPr>
          <p:cNvSpPr/>
          <p:nvPr/>
        </p:nvSpPr>
        <p:spPr>
          <a:xfrm>
            <a:off x="1598219" y="375645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14BA9970-1A41-75D5-C7AC-F03AC3DD331E}"/>
              </a:ext>
            </a:extLst>
          </p:cNvPr>
          <p:cNvSpPr txBox="1"/>
          <p:nvPr/>
        </p:nvSpPr>
        <p:spPr>
          <a:xfrm>
            <a:off x="1869707" y="3589406"/>
            <a:ext cx="8814335" cy="369332"/>
          </a:xfrm>
          <a:prstGeom prst="rect">
            <a:avLst/>
          </a:prstGeom>
          <a:noFill/>
        </p:spPr>
        <p:txBody>
          <a:bodyPr wrap="square">
            <a:spAutoFit/>
          </a:bodyPr>
          <a:lstStyle/>
          <a:p>
            <a:pPr defTabSz="914377">
              <a:defRPr/>
            </a:pPr>
            <a:r>
              <a:rPr lang="en-US" dirty="0">
                <a:solidFill>
                  <a:prstClr val="black"/>
                </a:solidFill>
                <a:latin typeface="Calibri" panose="020F0502020204030204"/>
              </a:rPr>
              <a:t>Provide </a:t>
            </a:r>
            <a:r>
              <a:rPr lang="en-US" dirty="0">
                <a:solidFill>
                  <a:prstClr val="black"/>
                </a:solidFill>
                <a:latin typeface="Calibri" panose="020F0502020204030204"/>
                <a:hlinkClick r:id="rId6"/>
              </a:rPr>
              <a:t>examples</a:t>
            </a:r>
            <a:r>
              <a:rPr lang="en-US" dirty="0">
                <a:solidFill>
                  <a:prstClr val="black"/>
                </a:solidFill>
                <a:latin typeface="Calibri" panose="020F0502020204030204"/>
              </a:rPr>
              <a:t> of what other participants have done in the past.</a:t>
            </a:r>
          </a:p>
        </p:txBody>
      </p:sp>
      <p:sp>
        <p:nvSpPr>
          <p:cNvPr id="19" name="Oval 18">
            <a:extLst>
              <a:ext uri="{FF2B5EF4-FFF2-40B4-BE49-F238E27FC236}">
                <a16:creationId xmlns:a16="http://schemas.microsoft.com/office/drawing/2014/main" id="{D91E45C2-475A-22FC-4CBE-5F77548E3124}"/>
              </a:ext>
            </a:extLst>
          </p:cNvPr>
          <p:cNvSpPr/>
          <p:nvPr/>
        </p:nvSpPr>
        <p:spPr>
          <a:xfrm>
            <a:off x="1598219" y="449759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8EBA98C-EB1B-CCDE-3636-CE1FDCC7D0DE}"/>
              </a:ext>
            </a:extLst>
          </p:cNvPr>
          <p:cNvSpPr txBox="1"/>
          <p:nvPr/>
        </p:nvSpPr>
        <p:spPr>
          <a:xfrm>
            <a:off x="1869707" y="4330551"/>
            <a:ext cx="8814335" cy="369332"/>
          </a:xfrm>
          <a:prstGeom prst="rect">
            <a:avLst/>
          </a:prstGeom>
          <a:noFill/>
        </p:spPr>
        <p:txBody>
          <a:bodyPr wrap="square">
            <a:spAutoFit/>
          </a:bodyPr>
          <a:lstStyle/>
          <a:p>
            <a:pPr defTabSz="914377">
              <a:defRPr/>
            </a:pPr>
            <a:r>
              <a:rPr lang="en-US" dirty="0">
                <a:solidFill>
                  <a:prstClr val="black"/>
                </a:solidFill>
                <a:latin typeface="Calibri" panose="020F0502020204030204"/>
              </a:rPr>
              <a:t>Ensure you have established risk management and emergency procedures.</a:t>
            </a:r>
          </a:p>
        </p:txBody>
      </p:sp>
      <p:pic>
        <p:nvPicPr>
          <p:cNvPr id="2" name="Picture 1">
            <a:extLst>
              <a:ext uri="{FF2B5EF4-FFF2-40B4-BE49-F238E27FC236}">
                <a16:creationId xmlns:a16="http://schemas.microsoft.com/office/drawing/2014/main" id="{DE300BF3-5502-9F46-398E-4DA7E960E2C9}"/>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57984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8B8589-06A3-897B-50F5-206D7FE2AD1C}"/>
              </a:ext>
            </a:extLst>
          </p:cNvPr>
          <p:cNvPicPr>
            <a:picLocks noChangeAspect="1"/>
          </p:cNvPicPr>
          <p:nvPr/>
        </p:nvPicPr>
        <p:blipFill rotWithShape="1">
          <a:blip r:embed="rId3"/>
          <a:srcRect r="88212"/>
          <a:stretch/>
        </p:blipFill>
        <p:spPr>
          <a:xfrm>
            <a:off x="1460131" y="1464503"/>
            <a:ext cx="1263608" cy="2679836"/>
          </a:xfrm>
          <a:prstGeom prst="rect">
            <a:avLst/>
          </a:prstGeom>
          <a:ln>
            <a:noFill/>
          </a:ln>
        </p:spPr>
      </p:pic>
      <p:sp>
        <p:nvSpPr>
          <p:cNvPr id="8" name="TextBox 7">
            <a:extLst>
              <a:ext uri="{FF2B5EF4-FFF2-40B4-BE49-F238E27FC236}">
                <a16:creationId xmlns:a16="http://schemas.microsoft.com/office/drawing/2014/main" id="{D656637E-E5BF-032D-7619-623C6539E9A8}"/>
              </a:ext>
            </a:extLst>
          </p:cNvPr>
          <p:cNvSpPr txBox="1"/>
          <p:nvPr/>
        </p:nvSpPr>
        <p:spPr>
          <a:xfrm>
            <a:off x="1776850" y="948701"/>
            <a:ext cx="9377393" cy="369332"/>
          </a:xfrm>
          <a:prstGeom prst="rect">
            <a:avLst/>
          </a:prstGeom>
          <a:noFill/>
        </p:spPr>
        <p:txBody>
          <a:bodyPr wrap="square">
            <a:spAutoFit/>
          </a:bodyPr>
          <a:lstStyle/>
          <a:p>
            <a:r>
              <a:rPr lang="en-US" sz="1800" dirty="0"/>
              <a:t>On the ORB, the two options for selecting journey type are </a:t>
            </a:r>
            <a:r>
              <a:rPr lang="en-US" sz="1800" b="1" dirty="0"/>
              <a:t>practical</a:t>
            </a:r>
            <a:r>
              <a:rPr lang="en-US" sz="1800" dirty="0"/>
              <a:t> and </a:t>
            </a:r>
            <a:r>
              <a:rPr lang="en-US" sz="1800" b="1" dirty="0"/>
              <a:t>virtual</a:t>
            </a:r>
            <a:r>
              <a:rPr lang="en-US" sz="1800" dirty="0"/>
              <a:t>:</a:t>
            </a:r>
          </a:p>
        </p:txBody>
      </p:sp>
      <p:pic>
        <p:nvPicPr>
          <p:cNvPr id="10" name="Picture 9">
            <a:extLst>
              <a:ext uri="{FF2B5EF4-FFF2-40B4-BE49-F238E27FC236}">
                <a16:creationId xmlns:a16="http://schemas.microsoft.com/office/drawing/2014/main" id="{AA1C9E2A-6DAB-73D2-7CFE-4BA2D81BA0C2}"/>
              </a:ext>
            </a:extLst>
          </p:cNvPr>
          <p:cNvPicPr>
            <a:picLocks noChangeAspect="1"/>
          </p:cNvPicPr>
          <p:nvPr/>
        </p:nvPicPr>
        <p:blipFill rotWithShape="1">
          <a:blip r:embed="rId3"/>
          <a:srcRect l="30303"/>
          <a:stretch/>
        </p:blipFill>
        <p:spPr>
          <a:xfrm>
            <a:off x="2723739" y="1464503"/>
            <a:ext cx="7471065" cy="2679836"/>
          </a:xfrm>
          <a:prstGeom prst="rect">
            <a:avLst/>
          </a:prstGeom>
          <a:ln>
            <a:noFill/>
          </a:ln>
        </p:spPr>
      </p:pic>
      <p:sp>
        <p:nvSpPr>
          <p:cNvPr id="12" name="Slide Number Placeholder 5">
            <a:extLst>
              <a:ext uri="{FF2B5EF4-FFF2-40B4-BE49-F238E27FC236}">
                <a16:creationId xmlns:a16="http://schemas.microsoft.com/office/drawing/2014/main" id="{D8211290-EFF0-0DB8-132D-F87F724B870E}"/>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
        <p:nvSpPr>
          <p:cNvPr id="13" name="Rectangle 12">
            <a:extLst>
              <a:ext uri="{FF2B5EF4-FFF2-40B4-BE49-F238E27FC236}">
                <a16:creationId xmlns:a16="http://schemas.microsoft.com/office/drawing/2014/main" id="{DC5A2049-7EB0-7630-56CE-ADB8D2700769}"/>
              </a:ext>
            </a:extLst>
          </p:cNvPr>
          <p:cNvSpPr/>
          <p:nvPr/>
        </p:nvSpPr>
        <p:spPr>
          <a:xfrm>
            <a:off x="1460131" y="1464503"/>
            <a:ext cx="8734673" cy="2679836"/>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14" name="TextBox 13">
            <a:extLst>
              <a:ext uri="{FF2B5EF4-FFF2-40B4-BE49-F238E27FC236}">
                <a16:creationId xmlns:a16="http://schemas.microsoft.com/office/drawing/2014/main" id="{AF565A2F-992B-59E4-1DA3-402C409EDABF}"/>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Overview – Online Record Book</a:t>
            </a:r>
            <a:endParaRPr lang="en-CA" sz="3200" b="1" dirty="0">
              <a:latin typeface="Meta-Bold"/>
            </a:endParaRPr>
          </a:p>
        </p:txBody>
      </p:sp>
      <p:pic>
        <p:nvPicPr>
          <p:cNvPr id="15" name="Picture 14">
            <a:extLst>
              <a:ext uri="{FF2B5EF4-FFF2-40B4-BE49-F238E27FC236}">
                <a16:creationId xmlns:a16="http://schemas.microsoft.com/office/drawing/2014/main" id="{2ABB1E86-495B-B317-EF43-E6F44053AE1B}"/>
              </a:ext>
            </a:extLst>
          </p:cNvPr>
          <p:cNvPicPr>
            <a:picLocks noChangeAspect="1"/>
          </p:cNvPicPr>
          <p:nvPr/>
        </p:nvPicPr>
        <p:blipFill>
          <a:blip r:embed="rId4"/>
          <a:stretch>
            <a:fillRect/>
          </a:stretch>
        </p:blipFill>
        <p:spPr>
          <a:xfrm>
            <a:off x="7407422" y="2999748"/>
            <a:ext cx="3324447" cy="3198631"/>
          </a:xfrm>
          <a:prstGeom prst="rect">
            <a:avLst/>
          </a:prstGeom>
          <a:ln w="25400">
            <a:solidFill>
              <a:srgbClr val="00B050"/>
            </a:solidFill>
          </a:ln>
        </p:spPr>
      </p:pic>
      <p:sp>
        <p:nvSpPr>
          <p:cNvPr id="17" name="TextBox 16">
            <a:extLst>
              <a:ext uri="{FF2B5EF4-FFF2-40B4-BE49-F238E27FC236}">
                <a16:creationId xmlns:a16="http://schemas.microsoft.com/office/drawing/2014/main" id="{0A1EA924-642A-AC83-1814-5E6D00D3F640}"/>
              </a:ext>
            </a:extLst>
          </p:cNvPr>
          <p:cNvSpPr txBox="1"/>
          <p:nvPr/>
        </p:nvSpPr>
        <p:spPr>
          <a:xfrm>
            <a:off x="1776850" y="4464314"/>
            <a:ext cx="5493119" cy="1200329"/>
          </a:xfrm>
          <a:prstGeom prst="rect">
            <a:avLst/>
          </a:prstGeom>
          <a:noFill/>
        </p:spPr>
        <p:txBody>
          <a:bodyPr wrap="square">
            <a:spAutoFit/>
          </a:bodyPr>
          <a:lstStyle/>
          <a:p>
            <a:r>
              <a:rPr lang="en-US" sz="1800" dirty="0"/>
              <a:t>On the ORB, Award Leaders can set up AJ templates and assign participants. This can be done by navigating to the “Adventurous Journey” tab and then clicking on “Adventurous Journey Templates”.</a:t>
            </a:r>
            <a:endParaRPr lang="en-CA" sz="1800" dirty="0"/>
          </a:p>
        </p:txBody>
      </p:sp>
      <p:sp>
        <p:nvSpPr>
          <p:cNvPr id="18" name="Oval 17">
            <a:extLst>
              <a:ext uri="{FF2B5EF4-FFF2-40B4-BE49-F238E27FC236}">
                <a16:creationId xmlns:a16="http://schemas.microsoft.com/office/drawing/2014/main" id="{F8F4B0E3-77CD-EEE1-8BCE-F17B61905472}"/>
              </a:ext>
            </a:extLst>
          </p:cNvPr>
          <p:cNvSpPr/>
          <p:nvPr/>
        </p:nvSpPr>
        <p:spPr>
          <a:xfrm>
            <a:off x="1598219" y="459906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7E5BA116-2339-BCF9-725B-5734EF571A1B}"/>
              </a:ext>
            </a:extLst>
          </p:cNvPr>
          <p:cNvSpPr/>
          <p:nvPr/>
        </p:nvSpPr>
        <p:spPr>
          <a:xfrm>
            <a:off x="1598219" y="108433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a:extLst>
              <a:ext uri="{FF2B5EF4-FFF2-40B4-BE49-F238E27FC236}">
                <a16:creationId xmlns:a16="http://schemas.microsoft.com/office/drawing/2014/main" id="{2822822C-8CBA-0560-2F5C-93DE18E7410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67114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629820" y="3625201"/>
            <a:ext cx="10951407" cy="584775"/>
          </a:xfrm>
          <a:prstGeom prst="rect">
            <a:avLst/>
          </a:prstGeom>
          <a:noFill/>
        </p:spPr>
        <p:txBody>
          <a:bodyPr wrap="square" rtlCol="0">
            <a:spAutoFit/>
          </a:bodyPr>
          <a:lstStyle/>
          <a:p>
            <a:pPr algn="ctr"/>
            <a:r>
              <a:rPr lang="en-US" sz="3200" b="1" dirty="0">
                <a:solidFill>
                  <a:srgbClr val="00B050"/>
                </a:solidFill>
                <a:ea typeface="Roboto" panose="02000000000000000000" pitchFamily="2" charset="0"/>
              </a:rPr>
              <a:t>Brainstorm</a:t>
            </a:r>
            <a:r>
              <a:rPr lang="en-US" sz="3200" b="1" dirty="0">
                <a:ea typeface="Roboto" panose="02000000000000000000" pitchFamily="2" charset="0"/>
              </a:rPr>
              <a:t>	 </a:t>
            </a:r>
            <a:r>
              <a:rPr lang="en-US" sz="3200" dirty="0">
                <a:ea typeface="Roboto" panose="02000000000000000000" pitchFamily="2" charset="0"/>
              </a:rPr>
              <a:t>Plan		   Journey           Review</a:t>
            </a:r>
            <a:endParaRPr lang="en-CA" sz="3200" dirty="0">
              <a:ea typeface="Roboto" panose="02000000000000000000" pitchFamily="2" charset="0"/>
            </a:endParaRPr>
          </a:p>
        </p:txBody>
      </p:sp>
      <p:sp>
        <p:nvSpPr>
          <p:cNvPr id="3" name="Rectangle 2">
            <a:extLst>
              <a:ext uri="{FF2B5EF4-FFF2-40B4-BE49-F238E27FC236}">
                <a16:creationId xmlns:a16="http://schemas.microsoft.com/office/drawing/2014/main" id="{806AE038-4744-EF55-DA6B-DF1AC879D7CA}"/>
              </a:ext>
            </a:extLst>
          </p:cNvPr>
          <p:cNvSpPr/>
          <p:nvPr/>
        </p:nvSpPr>
        <p:spPr>
          <a:xfrm>
            <a:off x="2787417" y="2863789"/>
            <a:ext cx="6617165"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51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7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815"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12" name="Slide Number Placeholder 5">
            <a:extLst>
              <a:ext uri="{FF2B5EF4-FFF2-40B4-BE49-F238E27FC236}">
                <a16:creationId xmlns:a16="http://schemas.microsoft.com/office/drawing/2014/main" id="{AC6DD715-7BFB-C773-790A-A335FC588A4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340917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3" name="TextBox 2">
            <a:extLst>
              <a:ext uri="{FF2B5EF4-FFF2-40B4-BE49-F238E27FC236}">
                <a16:creationId xmlns:a16="http://schemas.microsoft.com/office/drawing/2014/main" id="{AD6A06A9-445C-3226-5D5C-9E680863ACDA}"/>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Brainstorm - Overview</a:t>
            </a:r>
            <a:endParaRPr lang="en-CA" sz="3200" b="1" dirty="0">
              <a:latin typeface="Meta-Bold"/>
            </a:endParaRPr>
          </a:p>
        </p:txBody>
      </p:sp>
      <p:sp>
        <p:nvSpPr>
          <p:cNvPr id="4" name="Oval 3">
            <a:extLst>
              <a:ext uri="{FF2B5EF4-FFF2-40B4-BE49-F238E27FC236}">
                <a16:creationId xmlns:a16="http://schemas.microsoft.com/office/drawing/2014/main" id="{EEBBB77C-0656-640C-A677-B8B79A76FDFF}"/>
              </a:ext>
            </a:extLst>
          </p:cNvPr>
          <p:cNvSpPr/>
          <p:nvPr/>
        </p:nvSpPr>
        <p:spPr>
          <a:xfrm>
            <a:off x="1598219" y="19561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434704CB-EB9C-6FF6-7988-E4F004A184E7}"/>
              </a:ext>
            </a:extLst>
          </p:cNvPr>
          <p:cNvSpPr txBox="1"/>
          <p:nvPr/>
        </p:nvSpPr>
        <p:spPr>
          <a:xfrm>
            <a:off x="1376083" y="1000634"/>
            <a:ext cx="8729942" cy="671915"/>
          </a:xfrm>
          <a:prstGeom prst="rect">
            <a:avLst/>
          </a:prstGeom>
          <a:noFill/>
        </p:spPr>
        <p:txBody>
          <a:bodyPr wrap="square">
            <a:spAutoFit/>
          </a:bodyPr>
          <a:lstStyle/>
          <a:p>
            <a:pPr lvl="0">
              <a:lnSpc>
                <a:spcPct val="107000"/>
              </a:lnSpc>
            </a:pPr>
            <a:r>
              <a:rPr lang="en-US" sz="1800" b="1" dirty="0"/>
              <a:t>Brainstorm: </a:t>
            </a:r>
            <a:r>
              <a:rPr lang="en-US" sz="1800" dirty="0"/>
              <a:t>In this section, the objective is to help your participants brainstorm ideas and design their AJ. By the end of this section, participants should have:</a:t>
            </a:r>
          </a:p>
        </p:txBody>
      </p:sp>
      <p:sp>
        <p:nvSpPr>
          <p:cNvPr id="13" name="TextBox 12">
            <a:extLst>
              <a:ext uri="{FF2B5EF4-FFF2-40B4-BE49-F238E27FC236}">
                <a16:creationId xmlns:a16="http://schemas.microsoft.com/office/drawing/2014/main" id="{6444B76F-96D5-EF0D-89CF-24000A679CC3}"/>
              </a:ext>
            </a:extLst>
          </p:cNvPr>
          <p:cNvSpPr txBox="1"/>
          <p:nvPr/>
        </p:nvSpPr>
        <p:spPr>
          <a:xfrm>
            <a:off x="1831181" y="1820488"/>
            <a:ext cx="6100762"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Brainstormed realistic AJ options.</a:t>
            </a:r>
          </a:p>
        </p:txBody>
      </p:sp>
      <p:sp>
        <p:nvSpPr>
          <p:cNvPr id="14" name="Oval 13">
            <a:extLst>
              <a:ext uri="{FF2B5EF4-FFF2-40B4-BE49-F238E27FC236}">
                <a16:creationId xmlns:a16="http://schemas.microsoft.com/office/drawing/2014/main" id="{BB3EBAB2-83F8-F437-67FA-F993EEF2E0F8}"/>
              </a:ext>
            </a:extLst>
          </p:cNvPr>
          <p:cNvSpPr/>
          <p:nvPr/>
        </p:nvSpPr>
        <p:spPr>
          <a:xfrm>
            <a:off x="1598219" y="244190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BD05903-33A3-2B39-A747-9D71AB7F7735}"/>
              </a:ext>
            </a:extLst>
          </p:cNvPr>
          <p:cNvSpPr txBox="1"/>
          <p:nvPr/>
        </p:nvSpPr>
        <p:spPr>
          <a:xfrm>
            <a:off x="1831181" y="2306263"/>
            <a:ext cx="6100762"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Chosen a realistic AJ.</a:t>
            </a:r>
          </a:p>
        </p:txBody>
      </p:sp>
      <p:sp>
        <p:nvSpPr>
          <p:cNvPr id="16" name="Oval 15">
            <a:extLst>
              <a:ext uri="{FF2B5EF4-FFF2-40B4-BE49-F238E27FC236}">
                <a16:creationId xmlns:a16="http://schemas.microsoft.com/office/drawing/2014/main" id="{6BF79180-85B1-569A-FD35-5BD7FFE6C718}"/>
              </a:ext>
            </a:extLst>
          </p:cNvPr>
          <p:cNvSpPr/>
          <p:nvPr/>
        </p:nvSpPr>
        <p:spPr>
          <a:xfrm>
            <a:off x="1598219" y="293720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EAC2431-165D-6E17-C543-04BBA8BB16BF}"/>
              </a:ext>
            </a:extLst>
          </p:cNvPr>
          <p:cNvSpPr txBox="1"/>
          <p:nvPr/>
        </p:nvSpPr>
        <p:spPr>
          <a:xfrm>
            <a:off x="1831180" y="2801563"/>
            <a:ext cx="7522369"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Worked with their Award Leader to review their idea and receive </a:t>
            </a:r>
            <a:r>
              <a:rPr lang="en-CA" sz="1800" dirty="0">
                <a:latin typeface="Calibri" panose="020F0502020204030204" pitchFamily="34" charset="0"/>
                <a:ea typeface="Calibri" panose="020F0502020204030204" pitchFamily="34" charset="0"/>
                <a:cs typeface="Arial" panose="020B0604020202020204" pitchFamily="34" charset="0"/>
              </a:rPr>
              <a:t>approval.</a:t>
            </a:r>
            <a:endParaRPr lang="en-US" sz="1800"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2D3E4ADC-0D95-B3F9-172F-2A22EFF2E281}"/>
              </a:ext>
            </a:extLst>
          </p:cNvPr>
          <p:cNvSpPr/>
          <p:nvPr/>
        </p:nvSpPr>
        <p:spPr>
          <a:xfrm>
            <a:off x="1598219" y="343250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01F662F5-89CC-3264-EABA-6E0DFDC82DA3}"/>
              </a:ext>
            </a:extLst>
          </p:cNvPr>
          <p:cNvSpPr txBox="1"/>
          <p:nvPr/>
        </p:nvSpPr>
        <p:spPr>
          <a:xfrm>
            <a:off x="1831180" y="3296863"/>
            <a:ext cx="7522369" cy="369332"/>
          </a:xfrm>
          <a:prstGeom prst="rect">
            <a:avLst/>
          </a:prstGeom>
          <a:noFill/>
        </p:spPr>
        <p:txBody>
          <a:bodyPr wrap="square">
            <a:spAutoFit/>
          </a:bodyPr>
          <a:lstStyle/>
          <a:p>
            <a:r>
              <a:rPr lang="en-CA" sz="1800" kern="100" dirty="0">
                <a:latin typeface="Calibri" panose="020F0502020204030204" pitchFamily="34" charset="0"/>
                <a:ea typeface="Calibri" panose="020F0502020204030204" pitchFamily="34" charset="0"/>
                <a:cs typeface="Arial" panose="020B0604020202020204" pitchFamily="34" charset="0"/>
              </a:rPr>
              <a:t>Thought of budget/funding for the journey.</a:t>
            </a:r>
          </a:p>
        </p:txBody>
      </p:sp>
      <p:sp>
        <p:nvSpPr>
          <p:cNvPr id="20" name="Oval 19">
            <a:extLst>
              <a:ext uri="{FF2B5EF4-FFF2-40B4-BE49-F238E27FC236}">
                <a16:creationId xmlns:a16="http://schemas.microsoft.com/office/drawing/2014/main" id="{1572C94D-DE2A-9B0A-5649-4DD4D4F0BA55}"/>
              </a:ext>
            </a:extLst>
          </p:cNvPr>
          <p:cNvSpPr/>
          <p:nvPr/>
        </p:nvSpPr>
        <p:spPr>
          <a:xfrm>
            <a:off x="1598219" y="394377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0726013A-16CD-DB4E-AEE7-E24222B3136A}"/>
              </a:ext>
            </a:extLst>
          </p:cNvPr>
          <p:cNvSpPr txBox="1"/>
          <p:nvPr/>
        </p:nvSpPr>
        <p:spPr>
          <a:xfrm>
            <a:off x="1831180" y="3808141"/>
            <a:ext cx="7522369" cy="369332"/>
          </a:xfrm>
          <a:prstGeom prst="rect">
            <a:avLst/>
          </a:prstGeom>
          <a:noFill/>
        </p:spPr>
        <p:txBody>
          <a:bodyPr wrap="square">
            <a:spAutoFit/>
          </a:bodyPr>
          <a:lstStyle/>
          <a:p>
            <a:r>
              <a:rPr lang="en-CA" sz="1800" kern="100" dirty="0">
                <a:latin typeface="Calibri" panose="020F0502020204030204" pitchFamily="34" charset="0"/>
                <a:cs typeface="Arial" panose="020B0604020202020204" pitchFamily="34" charset="0"/>
              </a:rPr>
              <a:t>Know who is attending.</a:t>
            </a:r>
          </a:p>
        </p:txBody>
      </p:sp>
      <p:sp>
        <p:nvSpPr>
          <p:cNvPr id="22" name="Oval 21">
            <a:extLst>
              <a:ext uri="{FF2B5EF4-FFF2-40B4-BE49-F238E27FC236}">
                <a16:creationId xmlns:a16="http://schemas.microsoft.com/office/drawing/2014/main" id="{E6C82D70-600B-2D4A-E857-C570D02A9F97}"/>
              </a:ext>
            </a:extLst>
          </p:cNvPr>
          <p:cNvSpPr/>
          <p:nvPr/>
        </p:nvSpPr>
        <p:spPr>
          <a:xfrm>
            <a:off x="1598219" y="447472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AB39753A-CD7A-8291-78AC-EBDACE06C8A6}"/>
              </a:ext>
            </a:extLst>
          </p:cNvPr>
          <p:cNvSpPr txBox="1"/>
          <p:nvPr/>
        </p:nvSpPr>
        <p:spPr>
          <a:xfrm>
            <a:off x="1831180" y="4339083"/>
            <a:ext cx="7522369" cy="369332"/>
          </a:xfrm>
          <a:prstGeom prst="rect">
            <a:avLst/>
          </a:prstGeom>
          <a:noFill/>
        </p:spPr>
        <p:txBody>
          <a:bodyPr wrap="square">
            <a:spAutoFit/>
          </a:bodyPr>
          <a:lstStyle/>
          <a:p>
            <a:r>
              <a:rPr lang="en-CA" sz="1800" kern="100" dirty="0">
                <a:latin typeface="Calibri" panose="020F0502020204030204" pitchFamily="34" charset="0"/>
                <a:cs typeface="Arial" panose="020B0604020202020204" pitchFamily="34" charset="0"/>
              </a:rPr>
              <a:t>Decided on a general location.</a:t>
            </a:r>
          </a:p>
        </p:txBody>
      </p:sp>
      <p:sp>
        <p:nvSpPr>
          <p:cNvPr id="24" name="Oval 23">
            <a:extLst>
              <a:ext uri="{FF2B5EF4-FFF2-40B4-BE49-F238E27FC236}">
                <a16:creationId xmlns:a16="http://schemas.microsoft.com/office/drawing/2014/main" id="{5510C7B4-CF2B-9634-F82E-90755AEAD159}"/>
              </a:ext>
            </a:extLst>
          </p:cNvPr>
          <p:cNvSpPr/>
          <p:nvPr/>
        </p:nvSpPr>
        <p:spPr>
          <a:xfrm>
            <a:off x="1598219" y="500566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933A23C3-77A0-C4D5-CCE1-65B665B20E22}"/>
              </a:ext>
            </a:extLst>
          </p:cNvPr>
          <p:cNvSpPr txBox="1"/>
          <p:nvPr/>
        </p:nvSpPr>
        <p:spPr>
          <a:xfrm>
            <a:off x="1831180" y="4870025"/>
            <a:ext cx="7522369" cy="369332"/>
          </a:xfrm>
          <a:prstGeom prst="rect">
            <a:avLst/>
          </a:prstGeom>
          <a:noFill/>
        </p:spPr>
        <p:txBody>
          <a:bodyPr wrap="square">
            <a:spAutoFit/>
          </a:bodyPr>
          <a:lstStyle/>
          <a:p>
            <a:r>
              <a:rPr lang="en-CA" sz="1800" kern="100" dirty="0">
                <a:latin typeface="Calibri" panose="020F0502020204030204" pitchFamily="34" charset="0"/>
                <a:cs typeface="Arial" panose="020B0604020202020204" pitchFamily="34" charset="0"/>
              </a:rPr>
              <a:t>Decided on timing/duration.</a:t>
            </a:r>
          </a:p>
        </p:txBody>
      </p:sp>
      <p:sp>
        <p:nvSpPr>
          <p:cNvPr id="26" name="Oval 25">
            <a:extLst>
              <a:ext uri="{FF2B5EF4-FFF2-40B4-BE49-F238E27FC236}">
                <a16:creationId xmlns:a16="http://schemas.microsoft.com/office/drawing/2014/main" id="{531E621B-A42E-8FCD-DE3B-906305DDB637}"/>
              </a:ext>
            </a:extLst>
          </p:cNvPr>
          <p:cNvSpPr/>
          <p:nvPr/>
        </p:nvSpPr>
        <p:spPr>
          <a:xfrm>
            <a:off x="1598219" y="554858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EE4CBC38-66B3-AC26-C050-F3D38944A5F2}"/>
              </a:ext>
            </a:extLst>
          </p:cNvPr>
          <p:cNvSpPr txBox="1"/>
          <p:nvPr/>
        </p:nvSpPr>
        <p:spPr>
          <a:xfrm>
            <a:off x="1831180" y="5412950"/>
            <a:ext cx="7522369" cy="369332"/>
          </a:xfrm>
          <a:prstGeom prst="rect">
            <a:avLst/>
          </a:prstGeom>
          <a:noFill/>
        </p:spPr>
        <p:txBody>
          <a:bodyPr wrap="square">
            <a:spAutoFit/>
          </a:bodyPr>
          <a:lstStyle/>
          <a:p>
            <a:r>
              <a:rPr lang="en-CA" sz="1800" kern="100" dirty="0">
                <a:latin typeface="Calibri" panose="020F0502020204030204" pitchFamily="34" charset="0"/>
                <a:cs typeface="Arial" panose="020B0604020202020204" pitchFamily="34" charset="0"/>
              </a:rPr>
              <a:t>Chosen activity and mode of travel.</a:t>
            </a:r>
          </a:p>
        </p:txBody>
      </p:sp>
      <p:sp>
        <p:nvSpPr>
          <p:cNvPr id="28" name="Slide Number Placeholder 5">
            <a:extLst>
              <a:ext uri="{FF2B5EF4-FFF2-40B4-BE49-F238E27FC236}">
                <a16:creationId xmlns:a16="http://schemas.microsoft.com/office/drawing/2014/main" id="{779C61E1-BC20-F8D9-C8C5-FF8CF61284E4}"/>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45E04768-B984-F5FA-0D02-7FC80952D44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69648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EC5A57-BDDE-43D3-E924-9558F33DD1C0}"/>
              </a:ext>
            </a:extLst>
          </p:cNvPr>
          <p:cNvSpPr txBox="1"/>
          <p:nvPr/>
        </p:nvSpPr>
        <p:spPr>
          <a:xfrm>
            <a:off x="1376083" y="1010245"/>
            <a:ext cx="9744201" cy="1384995"/>
          </a:xfrm>
          <a:prstGeom prst="rect">
            <a:avLst/>
          </a:prstGeom>
          <a:noFill/>
        </p:spPr>
        <p:txBody>
          <a:bodyPr wrap="square" rtlCol="0">
            <a:spAutoFit/>
          </a:bodyPr>
          <a:lstStyle/>
          <a:p>
            <a:r>
              <a:rPr lang="en-US" b="1" dirty="0"/>
              <a:t>Below are some great ways for participants to get ideas flowing:</a:t>
            </a:r>
            <a:br>
              <a:rPr lang="en-US" sz="2200" dirty="0"/>
            </a:br>
            <a:endParaRPr lang="en-US" sz="2200" dirty="0"/>
          </a:p>
          <a:p>
            <a:endParaRPr lang="en-US" sz="2200" dirty="0"/>
          </a:p>
          <a:p>
            <a:endParaRPr lang="en-CA" sz="2200" dirty="0"/>
          </a:p>
        </p:txBody>
      </p:sp>
      <p:sp>
        <p:nvSpPr>
          <p:cNvPr id="4" name="TextBox 3">
            <a:extLst>
              <a:ext uri="{FF2B5EF4-FFF2-40B4-BE49-F238E27FC236}">
                <a16:creationId xmlns:a16="http://schemas.microsoft.com/office/drawing/2014/main" id="{799B0391-0BD7-E072-1123-559F17563419}"/>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Brainstorm – Techniques</a:t>
            </a:r>
            <a:endParaRPr lang="en-CA" sz="3200" b="1" dirty="0">
              <a:latin typeface="Meta-Bold"/>
            </a:endParaRPr>
          </a:p>
        </p:txBody>
      </p:sp>
      <p:sp>
        <p:nvSpPr>
          <p:cNvPr id="8" name="Oval 7">
            <a:extLst>
              <a:ext uri="{FF2B5EF4-FFF2-40B4-BE49-F238E27FC236}">
                <a16:creationId xmlns:a16="http://schemas.microsoft.com/office/drawing/2014/main" id="{9ECAE9C5-CEA3-BB14-26C2-304BA0550D6F}"/>
              </a:ext>
            </a:extLst>
          </p:cNvPr>
          <p:cNvSpPr/>
          <p:nvPr/>
        </p:nvSpPr>
        <p:spPr>
          <a:xfrm>
            <a:off x="1598219" y="170274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1463969-1935-097D-31E0-1794661AC6E3}"/>
              </a:ext>
            </a:extLst>
          </p:cNvPr>
          <p:cNvSpPr txBox="1"/>
          <p:nvPr/>
        </p:nvSpPr>
        <p:spPr>
          <a:xfrm>
            <a:off x="1918411" y="1575409"/>
            <a:ext cx="8346466" cy="1264642"/>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Nominal Group Technique: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Participants silently write down their ideas, which are then shared without discussion. Participants then discuss and anonymously rank the ideas to identify the most promising ones. (Great to get ideas flowing when participants may be afraid to speak up).</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D3230573-8729-6305-F6BF-CA15AD06D897}"/>
              </a:ext>
            </a:extLst>
          </p:cNvPr>
          <p:cNvSpPr/>
          <p:nvPr/>
        </p:nvSpPr>
        <p:spPr>
          <a:xfrm>
            <a:off x="1598219" y="32759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8D2755D-180B-9532-B709-AF4D0C307995}"/>
              </a:ext>
            </a:extLst>
          </p:cNvPr>
          <p:cNvSpPr txBox="1"/>
          <p:nvPr/>
        </p:nvSpPr>
        <p:spPr>
          <a:xfrm>
            <a:off x="1918411" y="3148571"/>
            <a:ext cx="8346466" cy="968278"/>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Round-Robin Brainstorming: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 circle, each participant takes turns sharing one idea. Keep going around the circle until everyone has had a chance to contribute (may want to allow for individual idea building before starting).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D63C5BE6-E037-D398-8897-2B48A0339411}"/>
              </a:ext>
            </a:extLst>
          </p:cNvPr>
          <p:cNvSpPr/>
          <p:nvPr/>
        </p:nvSpPr>
        <p:spPr>
          <a:xfrm>
            <a:off x="1598219" y="450493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7357CED9-02FD-0EA9-BBEE-3B2916CABB9A}"/>
              </a:ext>
            </a:extLst>
          </p:cNvPr>
          <p:cNvSpPr txBox="1"/>
          <p:nvPr/>
        </p:nvSpPr>
        <p:spPr>
          <a:xfrm>
            <a:off x="1918411" y="4377603"/>
            <a:ext cx="8346466" cy="671915"/>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Idea Cards: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a set of cards, each with a different prompt. Participants can draw a card and discuss or develop ideas based on what's on the card.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FD80C358-041C-D015-5BD5-F510A9F98BFB}"/>
              </a:ext>
            </a:extLst>
          </p:cNvPr>
          <p:cNvSpPr/>
          <p:nvPr/>
        </p:nvSpPr>
        <p:spPr>
          <a:xfrm>
            <a:off x="1598219" y="542916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EADDB14B-4ED7-2A95-2D24-75D8D6F83B69}"/>
              </a:ext>
            </a:extLst>
          </p:cNvPr>
          <p:cNvSpPr txBox="1"/>
          <p:nvPr/>
        </p:nvSpPr>
        <p:spPr>
          <a:xfrm>
            <a:off x="1918411" y="5301835"/>
            <a:ext cx="8346466" cy="671915"/>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rPr>
              <a:t>Utilize Online Platforms</a:t>
            </a:r>
            <a:r>
              <a:rPr lang="en-US" sz="1800" kern="100" dirty="0">
                <a:effectLst/>
                <a:latin typeface="Calibri" panose="020F0502020204030204" pitchFamily="34" charset="0"/>
                <a:ea typeface="Calibri" panose="020F0502020204030204" pitchFamily="34" charset="0"/>
              </a:rPr>
              <a:t> to do remote group brainstorming such as Google Docs and whiteboards.</a:t>
            </a:r>
            <a:endParaRPr lang="en-CA" sz="1800" kern="100" dirty="0">
              <a:effectLst/>
              <a:latin typeface="Calibri" panose="020F0502020204030204" pitchFamily="34" charset="0"/>
              <a:ea typeface="Calibri" panose="020F0502020204030204" pitchFamily="34" charset="0"/>
            </a:endParaRPr>
          </a:p>
        </p:txBody>
      </p:sp>
      <p:sp>
        <p:nvSpPr>
          <p:cNvPr id="18" name="Slide Number Placeholder 5">
            <a:extLst>
              <a:ext uri="{FF2B5EF4-FFF2-40B4-BE49-F238E27FC236}">
                <a16:creationId xmlns:a16="http://schemas.microsoft.com/office/drawing/2014/main" id="{4636B8FE-6654-8563-99BA-E2AB7D18064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75999185-615F-B93C-FD90-5C777718DAD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99276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9D5CD8-8888-12CD-8226-4AE71C145FCE}"/>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defTabSz="914377">
              <a:defRPr/>
            </a:pPr>
            <a:r>
              <a:rPr lang="en-US" sz="3200" b="1" dirty="0">
                <a:solidFill>
                  <a:prstClr val="black"/>
                </a:solidFill>
                <a:latin typeface="Meta-Bold"/>
              </a:rPr>
              <a:t>Brainstorm – Research</a:t>
            </a:r>
            <a:endParaRPr lang="en-CA" sz="3200" b="1" dirty="0">
              <a:solidFill>
                <a:prstClr val="black"/>
              </a:solidFill>
              <a:latin typeface="Meta-Bold"/>
            </a:endParaRPr>
          </a:p>
        </p:txBody>
      </p:sp>
      <p:sp>
        <p:nvSpPr>
          <p:cNvPr id="8" name="Oval 7">
            <a:extLst>
              <a:ext uri="{FF2B5EF4-FFF2-40B4-BE49-F238E27FC236}">
                <a16:creationId xmlns:a16="http://schemas.microsoft.com/office/drawing/2014/main" id="{65342FBA-6B05-2390-37A0-66A7426446F1}"/>
              </a:ext>
            </a:extLst>
          </p:cNvPr>
          <p:cNvSpPr/>
          <p:nvPr/>
        </p:nvSpPr>
        <p:spPr>
          <a:xfrm>
            <a:off x="1598219" y="127995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618DBF8-CFDA-957C-3D1D-3FF556068E21}"/>
              </a:ext>
            </a:extLst>
          </p:cNvPr>
          <p:cNvSpPr txBox="1"/>
          <p:nvPr/>
        </p:nvSpPr>
        <p:spPr>
          <a:xfrm>
            <a:off x="1918411" y="1152622"/>
            <a:ext cx="8346466" cy="671915"/>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Relevant in Your Region: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Start learning more about what is available in their region by googling activities, resources and locations in your area.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4BD27972-71D2-7C5B-3B7A-673A3F3A201D}"/>
              </a:ext>
            </a:extLst>
          </p:cNvPr>
          <p:cNvSpPr/>
          <p:nvPr/>
        </p:nvSpPr>
        <p:spPr>
          <a:xfrm>
            <a:off x="1598219" y="225334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C5F384A3-8C71-2FAC-159E-AB54A23E69C2}"/>
              </a:ext>
            </a:extLst>
          </p:cNvPr>
          <p:cNvSpPr txBox="1"/>
          <p:nvPr/>
        </p:nvSpPr>
        <p:spPr>
          <a:xfrm>
            <a:off x="1918411" y="2126016"/>
            <a:ext cx="8474286" cy="671915"/>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Local Tourism Websites: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Visit the official tourism website of their city or region. These websites often provide information about outdoor activities and attractions in the area.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0C4EEAD9-C36A-5C6F-FD88-D514A9E24862}"/>
              </a:ext>
            </a:extLst>
          </p:cNvPr>
          <p:cNvSpPr/>
          <p:nvPr/>
        </p:nvSpPr>
        <p:spPr>
          <a:xfrm>
            <a:off x="1598219" y="316774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E8431164-912E-8D41-864B-E68793DD1502}"/>
              </a:ext>
            </a:extLst>
          </p:cNvPr>
          <p:cNvSpPr txBox="1"/>
          <p:nvPr/>
        </p:nvSpPr>
        <p:spPr>
          <a:xfrm>
            <a:off x="1918411" y="3040416"/>
            <a:ext cx="8474286" cy="375552"/>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Local Guidebooks and Maps: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Look for local guidebooks, maps and trail guides.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F06B32FD-C113-4733-E6F1-DC14624B9C8D}"/>
              </a:ext>
            </a:extLst>
          </p:cNvPr>
          <p:cNvSpPr/>
          <p:nvPr/>
        </p:nvSpPr>
        <p:spPr>
          <a:xfrm>
            <a:off x="1598219" y="379701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135ADE51-8C2C-390E-E0DE-AAECC8A6861D}"/>
              </a:ext>
            </a:extLst>
          </p:cNvPr>
          <p:cNvSpPr txBox="1"/>
          <p:nvPr/>
        </p:nvSpPr>
        <p:spPr>
          <a:xfrm>
            <a:off x="1918411" y="3669680"/>
            <a:ext cx="8474286" cy="968278"/>
          </a:xfrm>
          <a:prstGeom prst="rect">
            <a:avLst/>
          </a:prstGeom>
          <a:noFill/>
        </p:spPr>
        <p:txBody>
          <a:bodyPr wrap="square">
            <a:spAutoFit/>
          </a:bodyPr>
          <a:lstStyle/>
          <a:p>
            <a:pPr lvl="0">
              <a:lnSpc>
                <a:spcPct val="107000"/>
              </a:lnSpc>
              <a:spcAft>
                <a:spcPts val="800"/>
              </a:spcAft>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Outdoor Forums and Groups: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Participants can join online forums or groups about the outdoors in their region. Websites like Reddit or Facebook can be great places to find recommendations.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lide Number Placeholder 5">
            <a:extLst>
              <a:ext uri="{FF2B5EF4-FFF2-40B4-BE49-F238E27FC236}">
                <a16:creationId xmlns:a16="http://schemas.microsoft.com/office/drawing/2014/main" id="{CB3235E0-2A52-48CD-D338-9399E5CC62EA}"/>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pic>
        <p:nvPicPr>
          <p:cNvPr id="2" name="Picture 1">
            <a:extLst>
              <a:ext uri="{FF2B5EF4-FFF2-40B4-BE49-F238E27FC236}">
                <a16:creationId xmlns:a16="http://schemas.microsoft.com/office/drawing/2014/main" id="{0470646D-4C72-C38A-10A1-EA2061A4CE9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1438518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nager xmlns="67b8e64d-1aae-45b2-9e98-892fa801a2c5" xsi:nil="true"/>
    <IconOverlay xmlns="http://schemas.microsoft.com/sharepoint/v4" xsi:nil="true"/>
    <lcf76f155ced4ddcb4097134ff3c332f xmlns="67b8e64d-1aae-45b2-9e98-892fa801a2c5">
      <Terms xmlns="http://schemas.microsoft.com/office/infopath/2007/PartnerControls"/>
    </lcf76f155ced4ddcb4097134ff3c332f>
    <TaxCatchAll xmlns="63e0993c-bbfb-40b3-ac1d-d53c280ab75a" xsi:nil="true"/>
    <SharedWithUsers xmlns="63e0993c-bbfb-40b3-ac1d-d53c280ab75a">
      <UserInfo>
        <DisplayName>Andrew Ratcliff</DisplayName>
        <AccountId>33</AccountId>
        <AccountType/>
      </UserInfo>
      <UserInfo>
        <DisplayName>Rebecca Myles</DisplayName>
        <AccountId>27207</AccountId>
        <AccountType/>
      </UserInfo>
      <UserInfo>
        <DisplayName>Laura Roberts Wilfrid</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CF5FE9F3ED7346957FF1B8CF3CEF88" ma:contentTypeVersion="22" ma:contentTypeDescription="Create a new document." ma:contentTypeScope="" ma:versionID="1f64a32bef4fcd38c8559891c70be4df">
  <xsd:schema xmlns:xsd="http://www.w3.org/2001/XMLSchema" xmlns:xs="http://www.w3.org/2001/XMLSchema" xmlns:p="http://schemas.microsoft.com/office/2006/metadata/properties" xmlns:ns2="67b8e64d-1aae-45b2-9e98-892fa801a2c5" xmlns:ns3="63e0993c-bbfb-40b3-ac1d-d53c280ab75a" xmlns:ns4="http://schemas.microsoft.com/sharepoint/v4" targetNamespace="http://schemas.microsoft.com/office/2006/metadata/properties" ma:root="true" ma:fieldsID="496adbc6c6ae3d5d76d8fed66beb97c1" ns2:_="" ns3:_="" ns4:_="">
    <xsd:import namespace="67b8e64d-1aae-45b2-9e98-892fa801a2c5"/>
    <xsd:import namespace="63e0993c-bbfb-40b3-ac1d-d53c280ab75a"/>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anager" minOccurs="0"/>
                <xsd:element ref="ns2:MediaLengthInSeconds" minOccurs="0"/>
                <xsd:element ref="ns4:IconOverla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8e64d-1aae-45b2-9e98-892fa801a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anager" ma:index="20" nillable="true" ma:displayName="Content Manager" ma:format="Dropdown" ma:internalName="Manager">
      <xsd:complexType>
        <xsd:complexContent>
          <xsd:extension base="dms:MultiChoiceFillIn">
            <xsd:sequence>
              <xsd:element name="Value" maxOccurs="unbounded" minOccurs="0" nillable="true">
                <xsd:simpleType>
                  <xsd:union memberTypes="dms:Text">
                    <xsd:simpleType>
                      <xsd:restriction base="dms:Choice">
                        <xsd:enumeration value="Stephen De-Wint"/>
                        <xsd:enumeration value="Victoria Selano"/>
                        <xsd:enumeration value="Trudy Carlisle"/>
                        <xsd:enumeration value="Mark Little"/>
                      </xsd:restriction>
                    </xsd:simpleType>
                  </xsd:union>
                </xsd:simple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35247-315e-4060-a134-4e7a814c4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0993c-bbfb-40b3-ac1d-d53c280ab75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413646-41ec-4d59-a3d7-083e104d5393}" ma:internalName="TaxCatchAll" ma:showField="CatchAllData" ma:web="63e0993c-bbfb-40b3-ac1d-d53c280ab7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9D5EC3-D944-46CD-9F51-90E182973245}">
  <ds:schemaRefs>
    <ds:schemaRef ds:uri="http://schemas.microsoft.com/sharepoint/v3/contenttype/forms"/>
  </ds:schemaRefs>
</ds:datastoreItem>
</file>

<file path=customXml/itemProps2.xml><?xml version="1.0" encoding="utf-8"?>
<ds:datastoreItem xmlns:ds="http://schemas.openxmlformats.org/officeDocument/2006/customXml" ds:itemID="{04DAAA0C-E89E-4183-A5DB-1E7390C3A951}">
  <ds:schemaRefs>
    <ds:schemaRef ds:uri="63e0993c-bbfb-40b3-ac1d-d53c280ab75a"/>
    <ds:schemaRef ds:uri="67b8e64d-1aae-45b2-9e98-892fa801a2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9F7B1F-F4E5-4561-BA06-64A581AC0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8e64d-1aae-45b2-9e98-892fa801a2c5"/>
    <ds:schemaRef ds:uri="63e0993c-bbfb-40b3-ac1d-d53c280ab75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1196</TotalTime>
  <Words>3596</Words>
  <Application>Microsoft Office PowerPoint</Application>
  <PresentationFormat>Widescreen</PresentationFormat>
  <Paragraphs>270</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McArthur</dc:creator>
  <cp:lastModifiedBy>Laura Roberts Wilfrid</cp:lastModifiedBy>
  <cp:revision>72</cp:revision>
  <dcterms:created xsi:type="dcterms:W3CDTF">2023-07-13T15:54:38Z</dcterms:created>
  <dcterms:modified xsi:type="dcterms:W3CDTF">2024-02-06T15:22:40Z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0x01010047CF5FE9F3ED7346957FF1B8CF3CEF88</vt:lpwstr>
  </property>
  <property fmtid="{D5CDD505-2E9C-101B-9397-08002B2CF9AE}" pid="3" name="MediaServiceImageTags">
    <vt:lpwstr/>
  </property>
</Properties>
</file>