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85_CA21612E.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89" r:id="rId5"/>
    <p:sldId id="256" r:id="rId6"/>
    <p:sldId id="403" r:id="rId7"/>
    <p:sldId id="400" r:id="rId8"/>
    <p:sldId id="264" r:id="rId9"/>
    <p:sldId id="393" r:id="rId10"/>
    <p:sldId id="413" r:id="rId11"/>
    <p:sldId id="376" r:id="rId12"/>
    <p:sldId id="399" r:id="rId13"/>
    <p:sldId id="409" r:id="rId14"/>
    <p:sldId id="410" r:id="rId15"/>
    <p:sldId id="411" r:id="rId16"/>
    <p:sldId id="412" r:id="rId17"/>
    <p:sldId id="404" r:id="rId18"/>
    <p:sldId id="402" r:id="rId19"/>
    <p:sldId id="405" r:id="rId20"/>
    <p:sldId id="401" r:id="rId21"/>
    <p:sldId id="375" r:id="rId22"/>
    <p:sldId id="260"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5BA829-07D3-0824-ECA4-2C39A060AB83}" name="Rebecca Myles" initials="RM" userId="S::rmyles@dukeofed.org::da50b72b-26a0-43c2-bef2-144a50fa3c76" providerId="AD"/>
  <p188:author id="{2834EA37-D07F-ECC1-6275-B4D7C62E981B}" name="Jeffrey Yao" initials="JY" userId="S::jyao@dukeofed.org::458ccdd2-401f-4d91-b451-36edb8812165" providerId="AD"/>
  <p188:author id="{61E4B365-C2AB-2B95-4991-C42AF6CBC98C}" name="Andrew Ratcliff" initials="" userId="S::aratcliff@dukeofed.org::ef0cca35-8aa3-4821-b89f-676dff400280" providerId="AD"/>
  <p188:author id="{5A550C9F-C568-C10F-4199-D42740C091FA}" name="Trudy Carlisle" initials="TC" userId="S::tcarlisle@dukeofed.org::5cf1a141-2050-4d06-b504-60327fc8fc81" providerId="AD"/>
  <p188:author id="{1C254BE6-6D06-DEA1-1EE8-9669471DD874}" name="Laura Briscoe" initials="LB" userId="S::lbriscoe@dukeofed.org::09673b87-81eb-41bf-8134-00923a4b256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C07D5-E5A1-5135-203B-AFF14CCC8F7F}" v="28" dt="2025-01-29T20:17:53.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modernComment_185_CA21612E.xml><?xml version="1.0" encoding="utf-8"?>
<p188:cmLst xmlns:a="http://schemas.openxmlformats.org/drawingml/2006/main" xmlns:r="http://schemas.openxmlformats.org/officeDocument/2006/relationships" xmlns:p188="http://schemas.microsoft.com/office/powerpoint/2018/8/main">
  <p188:cm id="{D142D2AC-CB32-4087-B82B-B2F1B3608A42}" authorId="{2834EA37-D07F-ECC1-6275-B4D7C62E981B}" status="resolved" created="2025-01-16T19:15:53.399" complete="100000">
    <ac:txMkLst xmlns:ac="http://schemas.microsoft.com/office/drawing/2013/main/command">
      <pc:docMk xmlns:pc="http://schemas.microsoft.com/office/powerpoint/2013/main/command"/>
      <pc:sldMk xmlns:pc="http://schemas.microsoft.com/office/powerpoint/2013/main/command" cId="3391185198" sldId="389"/>
      <ac:spMk id="2" creationId="{64E8516D-214C-400B-6C9A-D19416BDC4DE}"/>
      <ac:txMk cp="0" len="35">
        <ac:context len="37" hash="3773630105"/>
      </ac:txMk>
    </ac:txMkLst>
    <p188:pos x="8834782" y="287130"/>
    <p188:txBody>
      <a:bodyPr/>
      <a:lstStyle/>
      <a:p>
        <a:r>
          <a:rPr lang="en-US"/>
          <a:t>[@Vicky Buteau] [@Rebecca Myles] [@Laura Briscoe] Hi all - I've duplicated and re-worded the original SHSM Certification deck for more general purpose "Micro Certification" instead of SHSM Certifications. I've kept the name of the certs the same - should these be changed? Please have a read through and review before next Thursday if you can, thanks!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C51FA-0FCC-44AD-969A-67669EE6F0EB}" type="datetimeFigureOut">
              <a:rPr lang="en-CA" smtClean="0"/>
              <a:t>2025-01-30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01A50-617E-4432-9C05-BC91BC0D56E1}" type="slidenum">
              <a:rPr lang="en-CA" smtClean="0"/>
              <a:t>‹n°›</a:t>
            </a:fld>
            <a:endParaRPr lang="en-CA"/>
          </a:p>
        </p:txBody>
      </p:sp>
    </p:spTree>
    <p:extLst>
      <p:ext uri="{BB962C8B-B14F-4D97-AF65-F5344CB8AC3E}">
        <p14:creationId xmlns:p14="http://schemas.microsoft.com/office/powerpoint/2010/main" val="351849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Today’s session will introduce how you can elevate your experience by adding the Award to your journey. We’ll explore how these two programs work together and how you can earn both a Micro certification and an internationally recognized Award. You will also earn your Portfolio Development and your Advanced Training in a Technology by the end of this session.</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221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on the slide, AI stands for Artificial Intelligence. It’s a technology that helps with tasks like decision-making, problem-solving, and goal-setting—things we do every day! Think of it like a calculator but for more complex tasks. Just like a calculator helps with math, AI helps you with learning and planning. </a:t>
            </a:r>
          </a:p>
          <a:p>
            <a:endParaRPr lang="en-US"/>
          </a:p>
          <a:p>
            <a:r>
              <a:rPr lang="en-US" dirty="0"/>
              <a:t>By engaging with AI, you can earn your Advanced Training in a Technology Micro Certification. You’ll also receive help with creating and tracking SMART goals, keeping you organized and on track. AI is here to make learning easier while giving you valuable skills that will be useful both now and in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66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the AI chatbot, you can easily create SMART goals. For example, you can ask it to guide you through each step to ensure your goals are clear and achievable, setting you up for success. </a:t>
            </a:r>
          </a:p>
          <a:p>
            <a:endParaRPr lang="en-US"/>
          </a:p>
          <a:p>
            <a:r>
              <a:rPr lang="en-US" dirty="0"/>
              <a:t>Here’s an example of how the AI chatbot can help you. As you see on the slide, if you ask the chatbot for help with a volleyball goal, it will break it down using the SMART format. For example, it can suggest a specific number of spikes and blocks to measure your progress, ensuring your goal is achievable and time-bound.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18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we focus on the ethical use of AI, which is crucial for both students and teachers to understand. First, remember that AI is a tool designed to assist you, but it’s not a replacement for your own critical thinking. You should always double-check important information, especially for assignments or official tasks, because AI, like any technology, can make mistakes.</a:t>
            </a:r>
          </a:p>
          <a:p>
            <a:endParaRPr lang="en-US"/>
          </a:p>
          <a:p>
            <a:r>
              <a:rPr lang="en-US"/>
              <a:t>In this session, and throughout your Award journey, it’s important that you use AI to support your learning, not to do the thinking for you. This means you should engage with it thoughtfully—ask it for guidance but take responsibility for your final decisions and work. Remember, AI is here to support your learning—not replace your own thinking and decision-making. Being mindful of this will help you use the technology responsibly and effectively as part of both the Award and your Micro training.</a:t>
            </a:r>
          </a:p>
          <a:p>
            <a:endParaRPr lang="en-US"/>
          </a:p>
          <a:p>
            <a:r>
              <a:rPr lang="en-US"/>
              <a:t>I encourage all of you to get started with AI! Use it today to help with your SMART goals and continue to integrate it into your Award journey. The chatbot is here to help you stay organized and on track.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2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now it’s time to focus on the ORB and set up our SMART goals! This is where you’ll create goals that are Specific, Measurable, Achievable, Realistic, and Time-bound—just like we talked about earlier.</a:t>
            </a:r>
          </a:p>
          <a:p>
            <a:endParaRPr lang="en-US"/>
          </a:p>
          <a:p>
            <a:r>
              <a:rPr lang="en-US"/>
              <a:t>Take a minute to think about the activities you might choose for each section: Physical Recreation, Skills, and Voluntary Service. Then, we’ll use those to create your SMART goals. It’s okay if you don’t have all your activities set up by the end of this, but it’s really important that you have your Major section set up, and ideally one other section. Don’t forget, we’ll do the Adventurous Journey at another time when the journey is planned out. </a:t>
            </a:r>
          </a:p>
          <a:p>
            <a:endParaRPr lang="en-US"/>
          </a:p>
          <a:p>
            <a:r>
              <a:rPr lang="en-US"/>
              <a:t>If you get stuck, just let me know—I’m here to help! Let’s get those goals written and ready to go!</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629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Alright, let’s talk about Assessors. An Assessor is basically an experienced, knowledgeable adult who’s there to help guide and evaluate your progress in your chosen activity—whether that’s Physical Recreation, Skills, or Service. For the Adventurous Journey, you will have a group Assessor.</a:t>
            </a:r>
          </a:p>
          <a:p>
            <a:endParaRPr lang="en-US" b="1"/>
          </a:p>
          <a:p>
            <a:r>
              <a:rPr lang="en-US" b="1" dirty="0"/>
              <a:t>You’ll need an Assessor for each Award section. This could be your coach, a teacher, or a volunteer coordinator. The only thing is, they can’t be an immediate family member.</a:t>
            </a:r>
          </a:p>
          <a:p>
            <a:endParaRPr lang="en-US"/>
          </a:p>
          <a:p>
            <a:r>
              <a:rPr lang="en-US" dirty="0"/>
              <a:t>So, for Physical Recreation, your Assessor will look at your participation and improvement in activities like swimming, basketball, or hiking. </a:t>
            </a:r>
          </a:p>
          <a:p>
            <a:endParaRPr lang="en-US"/>
          </a:p>
          <a:p>
            <a:r>
              <a:rPr lang="en-US" dirty="0"/>
              <a:t>For Skills, they’ll track your progress in developing a specific skill, whether it’s painting, programming, or learning to play an instrument.</a:t>
            </a:r>
          </a:p>
          <a:p>
            <a:endParaRPr lang="en-US"/>
          </a:p>
          <a:p>
            <a:r>
              <a:rPr lang="en-US" dirty="0"/>
              <a:t>And for Voluntary Service, they’ll evaluate your contribution to volunteer work or community service, like working at an animal shelter, tutoring, or doing environmental cleanups.</a:t>
            </a:r>
          </a:p>
          <a:p>
            <a:endParaRPr lang="en-US" b="1"/>
          </a:p>
          <a:p>
            <a:r>
              <a:rPr lang="en-US" b="1" dirty="0"/>
              <a:t>Their feedback is important because it shows that you’re making progress and helps validate your experience as part of the Award.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94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now it’s time for the next step—let’s choose and add our Assessors to the ORB!</a:t>
            </a:r>
          </a:p>
          <a:p>
            <a:endParaRPr lang="en-US"/>
          </a:p>
          <a:p>
            <a:r>
              <a:rPr lang="en-US" dirty="0"/>
              <a:t>Remember, for each section—Physical Recreation, Skills, and Voluntary Service—you’ll need to pick an Assessor who’s knowledgeable in that area. This could be your coach, a teacher, or a volunteer coordinator.</a:t>
            </a:r>
          </a:p>
          <a:p>
            <a:endParaRPr lang="en-US"/>
          </a:p>
          <a:p>
            <a:r>
              <a:rPr lang="en-US" dirty="0"/>
              <a:t>Let’s add them into the ORB, so they’re linked to your activities. If you’re not sure who to choose or need any help with this, just raise your hand—I’m happy to guide you through it.</a:t>
            </a:r>
          </a:p>
          <a:p>
            <a:endParaRPr lang="en-US"/>
          </a:p>
          <a:p>
            <a:r>
              <a:rPr lang="en-US" dirty="0"/>
              <a:t>Let’s get those Assessors added and ready to support you!</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935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now we’re going to watch a quick video that walks you through the next steps for logging and tracking your progress in the ORB. </a:t>
            </a:r>
          </a:p>
          <a:p>
            <a:endParaRPr lang="en-US"/>
          </a:p>
          <a:p>
            <a:r>
              <a:rPr lang="en-US"/>
              <a:t>This video will show you exactly how to update your activities, track your hours, and keep everything organized. It’s super helpful for making sure you stay on top of things as you work through each section of the Award.</a:t>
            </a:r>
          </a:p>
          <a:p>
            <a:endParaRPr lang="en-US"/>
          </a:p>
          <a:p>
            <a:r>
              <a:rPr lang="en-US"/>
              <a:t>After the video, if you have any questions or need clarification, just let me know. Let’s press play and get started!</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800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you can further develop your portfolio at the end of your Award. You’ll have the opportunity to use the Award’s resume template to create a polished resume and cover letter that showcase all your achievements!</a:t>
            </a:r>
          </a:p>
          <a:p>
            <a:endParaRPr lang="en-US"/>
          </a:p>
          <a:p>
            <a:r>
              <a:rPr lang="en-US" dirty="0"/>
              <a:t>Your Award experiences are more than just activities; they’ve helped you build valuable soft skills and technical skills that are essential for success in both personal and professional settings. When you’re applying for jobs, apprenticeships, or even post-secondary programs, it’s really important to highlight these skills. They set you apart from others.</a:t>
            </a:r>
          </a:p>
          <a:p>
            <a:endParaRPr lang="en-US"/>
          </a:p>
          <a:p>
            <a:r>
              <a:rPr lang="en-US" dirty="0"/>
              <a:t>Remember, showing motivation, a strong work ethic, and your ability to collaborate with others will make a huge difference. So, when you’re putting together your resume, think about all the experiences you’ve gained through the Award, and how they’ve shaped you.</a:t>
            </a:r>
          </a:p>
          <a:p>
            <a:endParaRPr lang="en-US"/>
          </a:p>
          <a:p>
            <a:r>
              <a:rPr lang="en-US" dirty="0"/>
              <a:t>This is your chance to really shine and demonstrate what you can bring to the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7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everyone! You’ve just achieved a fantastic milestone by earning your Portfolio Development Micro Certification and your Advanced Training in a Technology Micro Certification! Your Award Leader will be handling the next steps to get these certifications administered to you, so stay tuned for that.</a:t>
            </a:r>
          </a:p>
          <a:p>
            <a:endParaRPr lang="en-US"/>
          </a:p>
          <a:p>
            <a:r>
              <a:rPr lang="en-US" dirty="0"/>
              <a:t>This certification not only adds value to your portfolio but also enhances your skills, opening up new opportunities for you in the future. Celebrate this achievement—you’ve earned it!</a:t>
            </a:r>
            <a:endParaRPr lang="en-CA"/>
          </a:p>
        </p:txBody>
      </p:sp>
      <p:sp>
        <p:nvSpPr>
          <p:cNvPr id="4" name="Slide Number Placeholder 3"/>
          <p:cNvSpPr>
            <a:spLocks noGrp="1"/>
          </p:cNvSpPr>
          <p:nvPr>
            <p:ph type="sldNum" sz="quarter" idx="5"/>
          </p:nvPr>
        </p:nvSpPr>
        <p:spPr/>
        <p:txBody>
          <a:bodyPr/>
          <a:lstStyle/>
          <a:p>
            <a:fld id="{B1801A50-617E-4432-9C05-BC91BC0D56E1}" type="slidenum">
              <a:rPr lang="en-CA" smtClean="0"/>
              <a:t>19</a:t>
            </a:fld>
            <a:endParaRPr lang="en-CA"/>
          </a:p>
        </p:txBody>
      </p:sp>
    </p:spTree>
    <p:extLst>
      <p:ext uri="{BB962C8B-B14F-4D97-AF65-F5344CB8AC3E}">
        <p14:creationId xmlns:p14="http://schemas.microsoft.com/office/powerpoint/2010/main" val="181166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why is the Portfolio Development certification that you will receive during this session so important?</a:t>
            </a:r>
          </a:p>
          <a:p>
            <a:endParaRPr lang="en-US" b="1"/>
          </a:p>
          <a:p>
            <a:r>
              <a:rPr lang="en-US" b="1" dirty="0"/>
              <a:t>1. Boosts Employability &amp; Applications</a:t>
            </a:r>
            <a:endParaRPr lang="en-US" dirty="0"/>
          </a:p>
          <a:p>
            <a:pPr marL="285750" indent="-285750">
              <a:buFont typeface="Arial"/>
              <a:buChar char="•"/>
            </a:pPr>
            <a:r>
              <a:rPr lang="en-US" dirty="0"/>
              <a:t>One of the Award’s primary goals is to help students prepare for life beyond school—whether that’s university, college, or the workplace.</a:t>
            </a:r>
          </a:p>
          <a:p>
            <a:pPr marL="285750" indent="-285750">
              <a:buFont typeface="Arial"/>
              <a:buChar char="•"/>
            </a:pPr>
            <a:r>
              <a:rPr lang="en-US" dirty="0"/>
              <a:t>A portfolio, developed through this Certificate and the Award, gives you a tangible way to showcase your skills and what you bring to the table.</a:t>
            </a:r>
          </a:p>
          <a:p>
            <a:pPr marL="285750" indent="-285750">
              <a:buFont typeface="Arial"/>
              <a:buChar char="•"/>
            </a:pPr>
            <a:r>
              <a:rPr lang="en-US" dirty="0"/>
              <a:t>This combination of knowledge, skills, and broad personal growth (from the Award) is exactly what admissions officers and employers are looking for.</a:t>
            </a:r>
          </a:p>
          <a:p>
            <a:pPr marL="285750" indent="-285750">
              <a:buFont typeface="Arial"/>
              <a:buChar char="•"/>
            </a:pPr>
            <a:r>
              <a:rPr lang="en-US" dirty="0"/>
              <a:t>It’s a real boost to applications, as it highlights not just what students know, but how they apply those skills in the real world.</a:t>
            </a:r>
            <a:br>
              <a:rPr lang="en-US" dirty="0">
                <a:cs typeface="+mn-lt"/>
              </a:rPr>
            </a:br>
            <a:endParaRPr lang="en-US"/>
          </a:p>
          <a:p>
            <a:r>
              <a:rPr lang="en-US" b="1" dirty="0"/>
              <a:t>2. Holistic Skill Set</a:t>
            </a:r>
            <a:endParaRPr lang="en-US" dirty="0"/>
          </a:p>
          <a:p>
            <a:pPr marL="285750" indent="-285750">
              <a:buFont typeface="Arial"/>
              <a:buChar char="•"/>
            </a:pPr>
            <a:r>
              <a:rPr lang="en-US" dirty="0"/>
              <a:t>What sets this combination apart is the balance between technical and soft skills.</a:t>
            </a:r>
          </a:p>
          <a:p>
            <a:pPr marL="285750" indent="-285750">
              <a:buFont typeface="Arial"/>
              <a:buChar char="•"/>
            </a:pPr>
            <a:r>
              <a:rPr lang="en-US" dirty="0"/>
              <a:t>This makes for a well-rounded individual, someone who stands out in a crowded field of applicants.</a:t>
            </a:r>
            <a:br>
              <a:rPr lang="en-US" dirty="0">
                <a:cs typeface="+mn-lt"/>
              </a:rPr>
            </a:br>
            <a:endParaRPr lang="en-US"/>
          </a:p>
          <a:p>
            <a:r>
              <a:rPr lang="en-US" b="1" dirty="0"/>
              <a:t>3. Competitive Edge</a:t>
            </a:r>
            <a:endParaRPr lang="en-US" dirty="0"/>
          </a:p>
          <a:p>
            <a:pPr marL="285750" indent="-285750">
              <a:buFont typeface="Arial"/>
              <a:buChar char="•"/>
            </a:pPr>
            <a:r>
              <a:rPr lang="en-US" dirty="0"/>
              <a:t>In today’s competitive environment, having a diverse set of achievements is crucial.</a:t>
            </a:r>
          </a:p>
          <a:p>
            <a:pPr marL="285750" indent="-285750">
              <a:buFont typeface="Arial"/>
              <a:buChar char="•"/>
            </a:pPr>
            <a:r>
              <a:rPr lang="en-US" dirty="0"/>
              <a:t>Participation in the Award shows a student’s commitment, perseverance, and ability to balance different responsibilities.</a:t>
            </a:r>
          </a:p>
          <a:p>
            <a:pPr marL="285750" indent="-285750">
              <a:buFont typeface="Arial"/>
              <a:buChar char="•"/>
            </a:pPr>
            <a:r>
              <a:rPr lang="en-US" dirty="0"/>
              <a:t>When students apply for scholarships or jobs, the personal development gained through the Award can give them a significant edge over others who may not have this level of experience.</a:t>
            </a:r>
            <a:br>
              <a:rPr lang="en-US" dirty="0">
                <a:cs typeface="+mn-lt"/>
              </a:rPr>
            </a:br>
            <a:endParaRPr lang="en-US"/>
          </a:p>
          <a:p>
            <a:r>
              <a:rPr lang="en-US" b="1" dirty="0"/>
              <a:t>4. Personal Growth</a:t>
            </a:r>
            <a:endParaRPr lang="en-US" dirty="0"/>
          </a:p>
          <a:p>
            <a:pPr marL="285750" indent="-285750">
              <a:buFont typeface="Arial"/>
              <a:buChar char="•"/>
            </a:pPr>
            <a:r>
              <a:rPr lang="en-US" dirty="0"/>
              <a:t>Beyond just employability and admissions, this portfolio encourages you to reflect on your personal journeys.</a:t>
            </a:r>
          </a:p>
          <a:p>
            <a:pPr marL="285750" indent="-285750">
              <a:buFont typeface="Arial"/>
              <a:buChar char="•"/>
            </a:pPr>
            <a:r>
              <a:rPr lang="en-US" dirty="0"/>
              <a:t>You’ll take time to assess what you’ve learned, what skills you’ve developed, and how those experiences shape your future career and educational goals.</a:t>
            </a:r>
          </a:p>
          <a:p>
            <a:pPr marL="285750" indent="-285750">
              <a:buFont typeface="Arial"/>
              <a:buChar char="•"/>
            </a:pPr>
            <a:r>
              <a:rPr lang="en-US" dirty="0"/>
              <a:t>This reflection is key in fostering lifelong learning and self-improvement, motivating you to continue growing long after your formal education ends.</a:t>
            </a:r>
          </a:p>
        </p:txBody>
      </p:sp>
      <p:sp>
        <p:nvSpPr>
          <p:cNvPr id="4" name="Slide Number Placeholder 3"/>
          <p:cNvSpPr>
            <a:spLocks noGrp="1"/>
          </p:cNvSpPr>
          <p:nvPr>
            <p:ph type="sldNum" sz="quarter" idx="5"/>
          </p:nvPr>
        </p:nvSpPr>
        <p:spPr/>
        <p:txBody>
          <a:bodyPr/>
          <a:lstStyle/>
          <a:p>
            <a:fld id="{B1801A50-617E-4432-9C05-BC91BC0D56E1}" type="slidenum">
              <a:rPr lang="en-CA" smtClean="0"/>
              <a:t>3</a:t>
            </a:fld>
            <a:endParaRPr lang="en-CA"/>
          </a:p>
        </p:txBody>
      </p:sp>
    </p:spTree>
    <p:extLst>
      <p:ext uri="{BB962C8B-B14F-4D97-AF65-F5344CB8AC3E}">
        <p14:creationId xmlns:p14="http://schemas.microsoft.com/office/powerpoint/2010/main" val="403662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Portfolio Development Micro Certificate is all about getting organized and keeping track of what you’re doing within the Online Record Book</a:t>
            </a:r>
            <a:r>
              <a:rPr lang="en-US" dirty="0"/>
              <a:t>—or the ORB, as we like to call it.</a:t>
            </a:r>
          </a:p>
          <a:p>
            <a:endParaRPr lang="en-US"/>
          </a:p>
          <a:p>
            <a:r>
              <a:rPr lang="en-US" dirty="0"/>
              <a:t>Now, the ORB is where you’ll log your progress in three main areas: Skills, Service, and Physical Recreation. You’ll also use it to record your Adventurous Journey. So basically, everything you’re working on gets documented here. </a:t>
            </a:r>
          </a:p>
          <a:p>
            <a:endParaRPr lang="en-US"/>
          </a:p>
          <a:p>
            <a:r>
              <a:rPr lang="en-US" dirty="0"/>
              <a:t>Over time, this builds up into a really solid record of all your key achievements and how you’ve developed personally. And think about it: this kind of portfolio is super useful when you're applying for jobs, scholarships, or even further education. It really helps you stand out.</a:t>
            </a:r>
          </a:p>
          <a:p>
            <a:endParaRPr lang="en-US"/>
          </a:p>
          <a:p>
            <a:r>
              <a:rPr lang="en-US" dirty="0"/>
              <a:t>So, keeping everything in the ORB is not just a task—it’s setting you up for future success.</a:t>
            </a:r>
          </a:p>
        </p:txBody>
      </p:sp>
      <p:sp>
        <p:nvSpPr>
          <p:cNvPr id="4" name="Slide Number Placeholder 3"/>
          <p:cNvSpPr>
            <a:spLocks noGrp="1"/>
          </p:cNvSpPr>
          <p:nvPr>
            <p:ph type="sldNum" sz="quarter" idx="5"/>
          </p:nvPr>
        </p:nvSpPr>
        <p:spPr/>
        <p:txBody>
          <a:bodyPr/>
          <a:lstStyle/>
          <a:p>
            <a:fld id="{B1801A50-617E-4432-9C05-BC91BC0D56E1}" type="slidenum">
              <a:rPr lang="en-CA" smtClean="0"/>
              <a:t>4</a:t>
            </a:fld>
            <a:endParaRPr lang="en-CA"/>
          </a:p>
        </p:txBody>
      </p:sp>
    </p:spTree>
    <p:extLst>
      <p:ext uri="{BB962C8B-B14F-4D97-AF65-F5344CB8AC3E}">
        <p14:creationId xmlns:p14="http://schemas.microsoft.com/office/powerpoint/2010/main" val="21288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So, for your Award, you’ll need to complete an extra 13 weeks of activity in one of the three sections: Skills, Physical Recreation, or Voluntary Service. You get to choose which one you’re most passionate about. Every student who does their Bronze Award will need to choose a Major Section.</a:t>
            </a:r>
          </a:p>
          <a:p>
            <a:pPr rtl="0"/>
            <a:endParaRPr lang="en-US"/>
          </a:p>
          <a:p>
            <a:pPr rtl="0"/>
            <a:r>
              <a:rPr lang="en-US" dirty="0"/>
              <a:t>If you enjoy being active, challenging yourself with sports, fitness, or outdoor activities, then Physical Recreation might be your major. If you love learning new things, maybe you're into coding, cooking, or photography, then focusing on Skills could be your path. Or, if you’re someone who’s passionate about helping others—volunteering, mentoring, or making an impact in your community—then Voluntary Service could be the best fit for you. </a:t>
            </a:r>
          </a:p>
          <a:p>
            <a:pPr rtl="0"/>
            <a:endParaRPr lang="en-US"/>
          </a:p>
          <a:p>
            <a:pPr rtl="0"/>
            <a:r>
              <a:rPr lang="en-US" b="1" dirty="0"/>
              <a:t>So really think about which section excites you the most, and that’s where you’ll put in those extra weeks.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655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video on how to set your activities up in the Online Record Book. We strongly encourage participants to have their ORB accounts open on either a computer, tablet, or phone. This will allow them to begin setting things up as they work through the rest of the activities in the slide deck.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14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about the flexibility you have in their Award journey. </a:t>
            </a:r>
          </a:p>
          <a:p>
            <a:endParaRPr lang="en-US"/>
          </a:p>
          <a:p>
            <a:r>
              <a:rPr lang="en-US" dirty="0"/>
              <a:t>You have the freedom to be creative about what activities you want to use for your Award!</a:t>
            </a:r>
          </a:p>
          <a:p>
            <a:endParaRPr lang="en-US"/>
          </a:p>
          <a:p>
            <a:r>
              <a:rPr lang="en-US" dirty="0"/>
              <a:t>If you don’t have a specific activity for a section or if you’re interested in something else you’re already doing—whether that’s during school, with friends, or in your own time—those activities can absolutely count toward your Award journey. Just remember, they need to follow the 7 Elements of the Award Canada Way. </a:t>
            </a:r>
          </a:p>
          <a:p>
            <a:endParaRPr lang="en-US"/>
          </a:p>
          <a:p>
            <a:r>
              <a:rPr lang="en-US" b="1" dirty="0"/>
              <a:t>Activity Zone: </a:t>
            </a:r>
            <a:r>
              <a:rPr lang="en-US" dirty="0"/>
              <a:t>https://www.dukeofed.org/award-activity-zone/</a:t>
            </a:r>
          </a:p>
          <a:p>
            <a:r>
              <a:rPr lang="en-US" b="1" dirty="0"/>
              <a:t>“Does Your Activity Count”: </a:t>
            </a:r>
            <a:r>
              <a:rPr lang="en-US" dirty="0"/>
              <a:t>https://www.dukeofed.org/wp-content/uploads/2024/08/Does-your-activity-count.pdf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17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Now, let’s talk about SMART Goals. You will set an individual SMART Goal for each of your 3 Award sections (Skill, Physical Recreation, and Voluntary Service) on the ORB. You will also make one team goal for the Adventurous Journey that you will each add to the ORB.</a:t>
            </a:r>
          </a:p>
          <a:p>
            <a:endParaRPr lang="en-US" b="1"/>
          </a:p>
          <a:p>
            <a:r>
              <a:rPr lang="en-US"/>
              <a:t>Setting clear goals is crucial for success. It provides direction, motivation, and a framework for measuring your progress. SMART goals help you break down your ambitions into manageable, achievable steps. In a few slides, we will cover the use of the Award’s AI Chat Bot to help you make your SMART Goals.</a:t>
            </a:r>
          </a:p>
          <a:p>
            <a:endParaRPr lang="en-US"/>
          </a:p>
          <a:p>
            <a:pPr marL="0" indent="0">
              <a:buFont typeface="Arial"/>
              <a:buNone/>
            </a:pPr>
            <a:r>
              <a:rPr lang="en-US" b="1"/>
              <a:t>SMART stands for: </a:t>
            </a:r>
          </a:p>
          <a:p>
            <a:pPr marL="171450" indent="-171450">
              <a:buFont typeface="Arial" panose="020B0604020202020204" pitchFamily="34" charset="0"/>
              <a:buChar char="•"/>
            </a:pPr>
            <a:r>
              <a:rPr lang="en-US" b="1"/>
              <a:t>S</a:t>
            </a:r>
            <a:r>
              <a:rPr lang="en-US"/>
              <a:t>pecific: What exactly do you want to achieve? Be clear and detailed about your goal. </a:t>
            </a:r>
          </a:p>
          <a:p>
            <a:pPr marL="171450" indent="-171450">
              <a:buFont typeface="Arial" panose="020B0604020202020204" pitchFamily="34" charset="0"/>
              <a:buChar char="•"/>
            </a:pPr>
            <a:r>
              <a:rPr lang="en-US" b="1"/>
              <a:t>M</a:t>
            </a:r>
            <a:r>
              <a:rPr lang="en-US"/>
              <a:t>easurable: What is your target? How will you track your progress? Having measurable criteria will help you see how far you’ve come.</a:t>
            </a:r>
          </a:p>
          <a:p>
            <a:pPr marL="171450" indent="-171450">
              <a:buFont typeface="Arial"/>
              <a:buChar char="•"/>
            </a:pPr>
            <a:r>
              <a:rPr lang="en-US" b="1"/>
              <a:t>A</a:t>
            </a:r>
            <a:r>
              <a:rPr lang="en-US"/>
              <a:t>chievable: What do you need to do in order to achieve your goal?</a:t>
            </a:r>
          </a:p>
          <a:p>
            <a:pPr marL="171450" indent="-171450">
              <a:buFont typeface="Arial"/>
              <a:buChar char="•"/>
            </a:pPr>
            <a:r>
              <a:rPr lang="en-US" b="1"/>
              <a:t>R</a:t>
            </a:r>
            <a:r>
              <a:rPr lang="en-US"/>
              <a:t>ealistic: Do you have the ability, time, and resources to reach your goal? Ensure your goal is realistic and attainable based on your circumstances.</a:t>
            </a:r>
          </a:p>
          <a:p>
            <a:pPr marL="171450" indent="-171450">
              <a:buFont typeface="Arial"/>
              <a:buChar char="•"/>
            </a:pPr>
            <a:r>
              <a:rPr lang="en-US" b="1"/>
              <a:t>T</a:t>
            </a:r>
            <a:r>
              <a:rPr lang="en-US"/>
              <a:t>ime-bound: When will you achieve your goal? Set a specific timeline to create a sense of urgency and keep you accountable.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9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let’s talk about some examples of SMART goals to help guide you in setting your own.</a:t>
            </a:r>
          </a:p>
          <a:p>
            <a:endParaRPr lang="en-US"/>
          </a:p>
          <a:p>
            <a:r>
              <a:rPr lang="en-US" b="1" dirty="0"/>
              <a:t>For Physical Recreation, here’s a solid example: </a:t>
            </a:r>
            <a:r>
              <a:rPr lang="en-US" dirty="0"/>
              <a:t>Over the next 13 weeks, I will play basketball once a week at the community center, dedicating 1 hour. I want to improve my stamina and shooting so I can carry on through the entire game.</a:t>
            </a:r>
          </a:p>
          <a:p>
            <a:endParaRPr lang="en-US" b="1" dirty="0"/>
          </a:p>
          <a:p>
            <a:r>
              <a:rPr lang="en-US" b="1" dirty="0"/>
              <a:t>Next, for Skills, here’s another example: </a:t>
            </a:r>
            <a:r>
              <a:rPr lang="en-US" dirty="0"/>
              <a:t>For the next 13 weeks, I will spend 1 hour each Sunday afternoon trying out a new recipe, incorporating diverse ingredients and cooking techniques to improve my culinary skills.</a:t>
            </a:r>
          </a:p>
          <a:p>
            <a:endParaRPr lang="en-US"/>
          </a:p>
          <a:p>
            <a:r>
              <a:rPr lang="en-US" b="1" dirty="0"/>
              <a:t>And finally, for Voluntary Service: </a:t>
            </a:r>
            <a:r>
              <a:rPr lang="en-US" dirty="0"/>
              <a:t>Over the next 13 weeks, I will spend 1 hour per week researching and gaining deeper knowledge on coding and creating/editing videos to post on YouTube and socials as part of the school yearbook committee.</a:t>
            </a:r>
          </a:p>
          <a:p>
            <a:endParaRPr lang="en-US"/>
          </a:p>
          <a:p>
            <a:r>
              <a:rPr lang="en-US" b="1" dirty="0"/>
              <a:t>So, when setting your goals, remember to make them SMART: Specific, Measurable, Achievable, Realistic, and Time-bound, just like these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3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you’ll see how the Award’s AI chatbot is a valuable tool that’s here to assist you. The chatbot can help you ask questions, set goals, and track your progress throughout your Award journey. One of the most powerful ways to use it is to create SMART goals. In this session, we’ll learn how to use the chatbot effectively and how doing so and learning about AI will help you earn your advanced training in a technology certification during this session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14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0005-CCCC-F92C-850E-5697420AF1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DCBAACF-07A7-E34D-2AE7-C35BA344B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C8A2FF0-E606-E5DF-0462-8B7DD213FA6E}"/>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5" name="Footer Placeholder 4">
            <a:extLst>
              <a:ext uri="{FF2B5EF4-FFF2-40B4-BE49-F238E27FC236}">
                <a16:creationId xmlns:a16="http://schemas.microsoft.com/office/drawing/2014/main" id="{DBE0142C-BE00-AE79-E6B6-F22FF09046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6E2B84-B02F-2977-B298-61D91D12E951}"/>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401927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7A08-C774-34F6-D186-3278B7CB76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9F1259-63F6-F3BF-943C-B1D63CCD19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50637A-7542-5E78-7E00-9B75318F9BE3}"/>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5" name="Footer Placeholder 4">
            <a:extLst>
              <a:ext uri="{FF2B5EF4-FFF2-40B4-BE49-F238E27FC236}">
                <a16:creationId xmlns:a16="http://schemas.microsoft.com/office/drawing/2014/main" id="{E88C91B4-8863-CE23-D6AE-2FBBEA0EFD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608C1E-5081-4164-4020-860DD0B38AC2}"/>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29851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27CE5-1DF4-8682-4195-2A6E60D036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22F9F75-7516-51C7-8BA3-BD09DA00E9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5824FF-180D-86EB-8F0C-C2A184DC613A}"/>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5" name="Footer Placeholder 4">
            <a:extLst>
              <a:ext uri="{FF2B5EF4-FFF2-40B4-BE49-F238E27FC236}">
                <a16:creationId xmlns:a16="http://schemas.microsoft.com/office/drawing/2014/main" id="{5D73BD07-ED02-F3CF-16B8-23A599229A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6F2595-C521-BBFA-80AE-3A00A8EB2158}"/>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260050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9A19-4BD1-C203-7023-F23222FC81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85712D9-25A3-D66E-E168-32AE245B9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7C5320-2ADA-AEB1-7D15-05A59296A4C3}"/>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5" name="Footer Placeholder 4">
            <a:extLst>
              <a:ext uri="{FF2B5EF4-FFF2-40B4-BE49-F238E27FC236}">
                <a16:creationId xmlns:a16="http://schemas.microsoft.com/office/drawing/2014/main" id="{FE69D9BB-4C02-4B45-B157-62F3319A2C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90306C-FA72-3425-7601-E2CD156DC1B3}"/>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26633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7548-D018-79AB-E2D7-5DC3FE3EE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47FF901-861D-F314-5A26-C2D3B4FA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A37E1D-71CE-85BA-4807-DD61EDB91A80}"/>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5" name="Footer Placeholder 4">
            <a:extLst>
              <a:ext uri="{FF2B5EF4-FFF2-40B4-BE49-F238E27FC236}">
                <a16:creationId xmlns:a16="http://schemas.microsoft.com/office/drawing/2014/main" id="{0523992A-FCAD-7AC9-66DB-85BAB6906E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6A7420-5A46-0E7C-08CB-A06EF67FE939}"/>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54546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17B3-E464-5423-9FC6-05F669C9D2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D7F261-623C-3FF0-AADA-D95497270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93A6594-6F6C-2E0B-1B64-6AB4231488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036B6F0-2FED-969A-ED14-9B682032B16B}"/>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6" name="Footer Placeholder 5">
            <a:extLst>
              <a:ext uri="{FF2B5EF4-FFF2-40B4-BE49-F238E27FC236}">
                <a16:creationId xmlns:a16="http://schemas.microsoft.com/office/drawing/2014/main" id="{220B83EF-09CE-EF39-2FBC-C8931C5D63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F7A81CB-15F5-6312-4637-1026B85C5D0A}"/>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401481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DD55-8136-57DB-5DBF-934083C2E6C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065A24E-0AD6-CA2B-0D81-A03AFD2B2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C86D18-DA8A-6A99-3414-22945AD473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6AC71D0-CC2E-C13D-6E4F-B02531BED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62176-B970-2CE5-D49B-1C09680E89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70E5A5F-36F1-B678-29CC-C498796D88E0}"/>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8" name="Footer Placeholder 7">
            <a:extLst>
              <a:ext uri="{FF2B5EF4-FFF2-40B4-BE49-F238E27FC236}">
                <a16:creationId xmlns:a16="http://schemas.microsoft.com/office/drawing/2014/main" id="{CAE4AFF3-C3D3-4816-A3FD-AE3C48A30C1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3D9C3B9-3146-64D5-21DF-83D07E7E6BCF}"/>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185035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186A-0AA8-8929-48AB-8C6CF568947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139D3F7-FD12-E03E-4BB0-496187201DD6}"/>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4" name="Footer Placeholder 3">
            <a:extLst>
              <a:ext uri="{FF2B5EF4-FFF2-40B4-BE49-F238E27FC236}">
                <a16:creationId xmlns:a16="http://schemas.microsoft.com/office/drawing/2014/main" id="{42F8ABE0-9ADD-4ECD-CF5E-02729407B3F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1A98F53-2BCF-920D-3520-3E962251E413}"/>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350979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1802E-B608-C4A4-A3E0-47A604D62DE1}"/>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3" name="Footer Placeholder 2">
            <a:extLst>
              <a:ext uri="{FF2B5EF4-FFF2-40B4-BE49-F238E27FC236}">
                <a16:creationId xmlns:a16="http://schemas.microsoft.com/office/drawing/2014/main" id="{B27D177A-676A-AB9A-EFD1-3BA14A699EE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56BDCD4-C72C-C39C-B1F5-FC8AFF2BAFF5}"/>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3929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80D8-8331-2706-D825-F88C11C6A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E7F338D-2E95-BC6F-A4FC-496ECAD71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C291C88-07FC-8A40-F581-5F2388B92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DB308-4117-56AA-B801-D66DE67ED93F}"/>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6" name="Footer Placeholder 5">
            <a:extLst>
              <a:ext uri="{FF2B5EF4-FFF2-40B4-BE49-F238E27FC236}">
                <a16:creationId xmlns:a16="http://schemas.microsoft.com/office/drawing/2014/main" id="{1BDA4EDC-0101-A6A8-4A1C-77B5DCFD78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A14928-34F9-6554-CD33-E990725CE500}"/>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370538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1BAA-1227-54F6-C31E-BAE1C2E17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D008275-75F8-D143-9CD9-A3481FD50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33AC6F38-0D58-3AD9-23DD-C191AA7EA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4719D-B187-19A3-B4C8-6D4DD6B27255}"/>
              </a:ext>
            </a:extLst>
          </p:cNvPr>
          <p:cNvSpPr>
            <a:spLocks noGrp="1"/>
          </p:cNvSpPr>
          <p:nvPr>
            <p:ph type="dt" sz="half" idx="10"/>
          </p:nvPr>
        </p:nvSpPr>
        <p:spPr/>
        <p:txBody>
          <a:bodyPr/>
          <a:lstStyle/>
          <a:p>
            <a:fld id="{9D8B6D04-5796-4205-99F9-26036DEE2B24}" type="datetimeFigureOut">
              <a:rPr lang="en-CA" smtClean="0"/>
              <a:t>2025-01-30</a:t>
            </a:fld>
            <a:endParaRPr lang="en-CA"/>
          </a:p>
        </p:txBody>
      </p:sp>
      <p:sp>
        <p:nvSpPr>
          <p:cNvPr id="6" name="Footer Placeholder 5">
            <a:extLst>
              <a:ext uri="{FF2B5EF4-FFF2-40B4-BE49-F238E27FC236}">
                <a16:creationId xmlns:a16="http://schemas.microsoft.com/office/drawing/2014/main" id="{B8633043-A65E-A1BE-9D28-332F1B52BC9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5666B21-552E-3232-7FE5-C65A59A9760D}"/>
              </a:ext>
            </a:extLst>
          </p:cNvPr>
          <p:cNvSpPr>
            <a:spLocks noGrp="1"/>
          </p:cNvSpPr>
          <p:nvPr>
            <p:ph type="sldNum" sz="quarter" idx="12"/>
          </p:nvPr>
        </p:nvSpPr>
        <p:spPr/>
        <p:txBody>
          <a:bodyPr/>
          <a:lstStyle/>
          <a:p>
            <a:fld id="{C67B399C-5E72-42C4-A53A-2204B1FC4355}" type="slidenum">
              <a:rPr lang="en-CA" smtClean="0"/>
              <a:t>‹n°›</a:t>
            </a:fld>
            <a:endParaRPr lang="en-CA"/>
          </a:p>
        </p:txBody>
      </p:sp>
    </p:spTree>
    <p:extLst>
      <p:ext uri="{BB962C8B-B14F-4D97-AF65-F5344CB8AC3E}">
        <p14:creationId xmlns:p14="http://schemas.microsoft.com/office/powerpoint/2010/main" val="365689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3B152-D1D5-96FA-8F9B-A1BE60F33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CA08D1D-C86A-3580-D21B-8A8969B45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FB966B-1470-81B9-B910-50E35A5D9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8B6D04-5796-4205-99F9-26036DEE2B24}" type="datetimeFigureOut">
              <a:rPr lang="en-CA" smtClean="0"/>
              <a:t>2025-01-30</a:t>
            </a:fld>
            <a:endParaRPr lang="en-CA"/>
          </a:p>
        </p:txBody>
      </p:sp>
      <p:sp>
        <p:nvSpPr>
          <p:cNvPr id="5" name="Footer Placeholder 4">
            <a:extLst>
              <a:ext uri="{FF2B5EF4-FFF2-40B4-BE49-F238E27FC236}">
                <a16:creationId xmlns:a16="http://schemas.microsoft.com/office/drawing/2014/main" id="{FE235842-AE48-3442-ADF4-CD79C2430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6FD52A12-4F41-4A8A-6EBC-A78466AD4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7B399C-5E72-42C4-A53A-2204B1FC4355}" type="slidenum">
              <a:rPr lang="en-CA" smtClean="0"/>
              <a:t>‹n°›</a:t>
            </a:fld>
            <a:endParaRPr lang="en-CA"/>
          </a:p>
        </p:txBody>
      </p:sp>
    </p:spTree>
    <p:extLst>
      <p:ext uri="{BB962C8B-B14F-4D97-AF65-F5344CB8AC3E}">
        <p14:creationId xmlns:p14="http://schemas.microsoft.com/office/powerpoint/2010/main" val="3075494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85_CA21612E.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dukeofed.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6biSEb_U3K8?feature=oembed" TargetMode="External"/><Relationship Id="rId6" Type="http://schemas.openxmlformats.org/officeDocument/2006/relationships/image" Target="../media/image28.jpeg"/><Relationship Id="rId5" Type="http://schemas.openxmlformats.org/officeDocument/2006/relationships/image" Target="../media/image12.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6U70drd337g?feature=oembed" TargetMode="External"/><Relationship Id="rId6" Type="http://schemas.openxmlformats.org/officeDocument/2006/relationships/image" Target="../media/image19.jpeg"/><Relationship Id="rId5" Type="http://schemas.openxmlformats.org/officeDocument/2006/relationships/image" Target="../media/image12.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dukeofed.org/award-activity-zo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dukeofed.org/wp-content/uploads/2024/08/Does-your-activity-count.pd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516D-214C-400B-6C9A-D19416BDC4DE}"/>
              </a:ext>
            </a:extLst>
          </p:cNvPr>
          <p:cNvSpPr>
            <a:spLocks noGrp="1"/>
          </p:cNvSpPr>
          <p:nvPr>
            <p:ph type="title"/>
          </p:nvPr>
        </p:nvSpPr>
        <p:spPr>
          <a:xfrm>
            <a:off x="78658" y="0"/>
            <a:ext cx="10515600" cy="1325563"/>
          </a:xfrm>
        </p:spPr>
        <p:txBody>
          <a:bodyPr/>
          <a:lstStyle/>
          <a:p>
            <a:r>
              <a:rPr lang="en-CA" sz="4400" b="1">
                <a:latin typeface="Meta-Bold"/>
              </a:rPr>
              <a:t>Read Me First: Teacher </a:t>
            </a:r>
            <a:r>
              <a:rPr lang="en-US" sz="4400" b="1">
                <a:latin typeface="Meta-Bold"/>
              </a:rPr>
              <a:t>Instructions</a:t>
            </a:r>
            <a:br>
              <a:rPr lang="en-CA" sz="4400" b="1">
                <a:latin typeface="Meta-Bold"/>
              </a:rPr>
            </a:br>
            <a:endParaRPr lang="en-CA">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95A0DD8-CB1D-6A4E-F4F3-8D3D46135786}"/>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3" name="TextBox 2">
            <a:extLst>
              <a:ext uri="{FF2B5EF4-FFF2-40B4-BE49-F238E27FC236}">
                <a16:creationId xmlns:a16="http://schemas.microsoft.com/office/drawing/2014/main" id="{7D0990F5-C9C6-AC3B-56AF-F79AC3B2162A}"/>
              </a:ext>
            </a:extLst>
          </p:cNvPr>
          <p:cNvSpPr txBox="1"/>
          <p:nvPr/>
        </p:nvSpPr>
        <p:spPr>
          <a:xfrm>
            <a:off x="344244" y="765019"/>
            <a:ext cx="11503510" cy="489364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Calibri"/>
                <a:ea typeface="Calibri"/>
                <a:cs typeface="Calibri"/>
              </a:rPr>
              <a:t>This interactive presentation is designed to help you guide your students in setting up most of their portfolio (ORB) by the end of the session. </a:t>
            </a:r>
            <a:r>
              <a:rPr lang="en-US" sz="2400" b="1" dirty="0">
                <a:latin typeface="Calibri"/>
                <a:ea typeface="Calibri"/>
                <a:cs typeface="Calibri"/>
              </a:rPr>
              <a:t>Look for slides with a blue icon labeled 'Interactive Activity'—these will signal when it’s time to transition to a hands-on activity.</a:t>
            </a:r>
          </a:p>
          <a:p>
            <a:pPr marL="285750" indent="-285750">
              <a:buFont typeface="Arial" panose="020B0604020202020204" pitchFamily="34" charset="0"/>
              <a:buChar char="•"/>
            </a:pPr>
            <a:r>
              <a:rPr lang="en-US" sz="2400" b="1" dirty="0">
                <a:latin typeface="Calibri"/>
                <a:ea typeface="Calibri"/>
                <a:cs typeface="Calibri"/>
              </a:rPr>
              <a:t>This presentation will count towards the Portfolio Development Micro Certification</a:t>
            </a:r>
            <a:r>
              <a:rPr lang="en-US" sz="2400" dirty="0">
                <a:latin typeface="Calibri"/>
                <a:ea typeface="Calibri"/>
                <a:cs typeface="Calibri"/>
              </a:rPr>
              <a:t>, as students will be setting up their portfolio in the Online Record Book (ORB). </a:t>
            </a:r>
            <a:r>
              <a:rPr lang="en-US" sz="2400" b="1" dirty="0">
                <a:latin typeface="Calibri"/>
                <a:ea typeface="Calibri"/>
                <a:cs typeface="Calibri"/>
              </a:rPr>
              <a:t>Additionally, it will qualify as the Advanced Training in Technology Micro Certification</a:t>
            </a:r>
            <a:r>
              <a:rPr lang="en-US" sz="2400" dirty="0">
                <a:latin typeface="Calibri"/>
                <a:ea typeface="Calibri"/>
                <a:cs typeface="Calibri"/>
              </a:rPr>
              <a:t> since students will be using and learning about AI throughout the session. As an educator, you have the flexibility to decide whether to administer these certifications. </a:t>
            </a:r>
            <a:endParaRPr lang="en-US" sz="2400" b="1" dirty="0">
              <a:latin typeface="Calibri"/>
              <a:ea typeface="Calibri"/>
              <a:cs typeface="Calibri"/>
            </a:endParaRPr>
          </a:p>
          <a:p>
            <a:pPr marL="285750" indent="-285750">
              <a:buFont typeface="Arial" panose="020B0604020202020204" pitchFamily="34" charset="0"/>
              <a:buChar char="•"/>
            </a:pPr>
            <a:r>
              <a:rPr lang="en-US" sz="2400" b="1" dirty="0">
                <a:latin typeface="Calibri"/>
                <a:ea typeface="Calibri"/>
                <a:cs typeface="Calibri"/>
              </a:rPr>
              <a:t>Optional speaking notes are provided for all slides.</a:t>
            </a:r>
            <a:r>
              <a:rPr lang="en-US" sz="2400" dirty="0">
                <a:latin typeface="Calibri"/>
                <a:ea typeface="Calibri"/>
                <a:cs typeface="Calibri"/>
              </a:rPr>
              <a:t> To view the notes, type 'notes' in the PowerPoint search bar and select 'Show/Hide Notes Pane’ or select the 'Notes' tab below.</a:t>
            </a:r>
            <a:endParaRPr lang="en-US" sz="2400" dirty="0">
              <a:latin typeface="Calibri"/>
              <a:ea typeface="Calibri" panose="020F0502020204030204" pitchFamily="34" charset="0"/>
              <a:cs typeface="Calibri"/>
            </a:endParaRPr>
          </a:p>
          <a:p>
            <a:pPr marL="285750" indent="-285750">
              <a:buFont typeface="Arial" panose="020B0604020202020204" pitchFamily="34" charset="0"/>
              <a:buChar char="•"/>
            </a:pPr>
            <a:endParaRPr lang="en-US" sz="2400" b="1">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1185198"/>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E92943-643A-B136-1011-EF47311E5EF9}"/>
              </a:ext>
            </a:extLst>
          </p:cNvPr>
          <p:cNvSpPr>
            <a:spLocks noGrp="1"/>
          </p:cNvSpPr>
          <p:nvPr>
            <p:ph type="title"/>
          </p:nvPr>
        </p:nvSpPr>
        <p:spPr>
          <a:xfrm>
            <a:off x="1477943" y="447594"/>
            <a:ext cx="10772556" cy="160395"/>
          </a:xfrm>
        </p:spPr>
        <p:txBody>
          <a:bodyPr vert="horz" lIns="91440" tIns="45720" rIns="91440" bIns="45720" rtlCol="0" anchor="ctr">
            <a:normAutofit fontScale="90000"/>
          </a:bodyPr>
          <a:lstStyle/>
          <a:p>
            <a:r>
              <a:rPr lang="en-US" sz="3600" b="1">
                <a:latin typeface="Meta-Bold"/>
                <a:ea typeface="+mj-lt"/>
                <a:cs typeface="+mj-lt"/>
              </a:rPr>
              <a:t>Use the Award’s AI Chat Bot to Help you Make SMART Goals!</a:t>
            </a:r>
            <a:br>
              <a:rPr lang="en-US" sz="3600" b="1">
                <a:latin typeface="Meta-Bold"/>
                <a:ea typeface="+mj-lt"/>
                <a:cs typeface="+mj-lt"/>
              </a:rPr>
            </a:br>
            <a:endParaRPr lang="en-CA" sz="3600">
              <a:latin typeface="Meta-Bold"/>
              <a:ea typeface="+mj-lt"/>
              <a:cs typeface="+mj-lt"/>
            </a:endParaRPr>
          </a:p>
        </p:txBody>
      </p:sp>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5" name="TextBox 4">
            <a:extLst>
              <a:ext uri="{FF2B5EF4-FFF2-40B4-BE49-F238E27FC236}">
                <a16:creationId xmlns:a16="http://schemas.microsoft.com/office/drawing/2014/main" id="{B0EEC4E7-2533-BB4D-CB92-D1B1E8E25EC3}"/>
              </a:ext>
            </a:extLst>
          </p:cNvPr>
          <p:cNvSpPr txBox="1"/>
          <p:nvPr/>
        </p:nvSpPr>
        <p:spPr>
          <a:xfrm>
            <a:off x="1477944" y="845574"/>
            <a:ext cx="5219418" cy="44670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The Award’s AI Chatbot is here to assist you!</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Ask it questions, use it to help you make SMART goals, and track your progress.</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It is on the bottom right corner of the Award homepage: </a:t>
            </a:r>
            <a:r>
              <a:rPr lang="en-US" sz="2400">
                <a:latin typeface="Calibri" panose="020F0502020204030204" pitchFamily="34" charset="0"/>
                <a:ea typeface="Calibri" panose="020F0502020204030204" pitchFamily="34" charset="0"/>
                <a:cs typeface="Calibri" panose="020F0502020204030204" pitchFamily="34" charset="0"/>
                <a:hlinkClick r:id="rId4"/>
              </a:rPr>
              <a:t>https://www.dukeofed.org/</a:t>
            </a:r>
            <a:endParaRPr lang="en-US" sz="2400">
              <a:latin typeface="Calibri" panose="020F0502020204030204" pitchFamily="34" charset="0"/>
              <a:ea typeface="Calibri" panose="020F0502020204030204" pitchFamily="34" charset="0"/>
              <a:cs typeface="Calibri" panose="020F0502020204030204" pitchFamily="34" charset="0"/>
            </a:endParaRPr>
          </a:p>
        </p:txBody>
      </p:sp>
      <p:pic>
        <p:nvPicPr>
          <p:cNvPr id="1027" name="Picture 3" descr="make an ai chat bot giving a thumbs up to support students in your work">
            <a:extLst>
              <a:ext uri="{FF2B5EF4-FFF2-40B4-BE49-F238E27FC236}">
                <a16:creationId xmlns:a16="http://schemas.microsoft.com/office/drawing/2014/main" id="{122B2718-2B01-DDBC-0CE9-56A97FD8D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866" y="756905"/>
            <a:ext cx="4510546" cy="4510546"/>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00F8EA-04DE-B569-FC71-F286BFCB0369}"/>
              </a:ext>
            </a:extLst>
          </p:cNvPr>
          <p:cNvSpPr txBox="1"/>
          <p:nvPr/>
        </p:nvSpPr>
        <p:spPr>
          <a:xfrm>
            <a:off x="7685902" y="5301444"/>
            <a:ext cx="4967416" cy="369332"/>
          </a:xfrm>
          <a:prstGeom prst="rect">
            <a:avLst/>
          </a:prstGeom>
          <a:noFill/>
        </p:spPr>
        <p:txBody>
          <a:bodyPr wrap="square" rtlCol="0">
            <a:spAutoFit/>
          </a:bodyPr>
          <a:lstStyle/>
          <a:p>
            <a:r>
              <a:rPr lang="en-CA">
                <a:latin typeface="Calibri" panose="020F0502020204030204" pitchFamily="34" charset="0"/>
                <a:ea typeface="Calibri" panose="020F0502020204030204" pitchFamily="34" charset="0"/>
                <a:cs typeface="Calibri" panose="020F0502020204030204" pitchFamily="34" charset="0"/>
              </a:rPr>
              <a:t>Our robot friend here was AI generated!</a:t>
            </a:r>
          </a:p>
        </p:txBody>
      </p:sp>
    </p:spTree>
    <p:extLst>
      <p:ext uri="{BB962C8B-B14F-4D97-AF65-F5344CB8AC3E}">
        <p14:creationId xmlns:p14="http://schemas.microsoft.com/office/powerpoint/2010/main" val="294598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5" name="TextBox 4">
            <a:extLst>
              <a:ext uri="{FF2B5EF4-FFF2-40B4-BE49-F238E27FC236}">
                <a16:creationId xmlns:a16="http://schemas.microsoft.com/office/drawing/2014/main" id="{B0EEC4E7-2533-BB4D-CB92-D1B1E8E25EC3}"/>
              </a:ext>
            </a:extLst>
          </p:cNvPr>
          <p:cNvSpPr txBox="1"/>
          <p:nvPr/>
        </p:nvSpPr>
        <p:spPr>
          <a:xfrm>
            <a:off x="1477942" y="40085"/>
            <a:ext cx="4618057" cy="2800767"/>
          </a:xfrm>
          <a:prstGeom prst="rect">
            <a:avLst/>
          </a:prstGeom>
          <a:noFill/>
        </p:spPr>
        <p:txBody>
          <a:bodyPr wrap="square" rtlCol="0">
            <a:spAutoFit/>
          </a:bodyPr>
          <a:lstStyle/>
          <a:p>
            <a:r>
              <a:rPr lang="en-US" sz="3200" b="1">
                <a:latin typeface="Calibri" panose="020F0502020204030204" pitchFamily="34" charset="0"/>
                <a:ea typeface="Calibri" panose="020F0502020204030204" pitchFamily="34" charset="0"/>
                <a:cs typeface="Calibri" panose="020F0502020204030204" pitchFamily="34" charset="0"/>
              </a:rPr>
              <a:t>What is AI?</a:t>
            </a:r>
          </a:p>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AI = Artificial Intelligence</a:t>
            </a:r>
          </a:p>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AI helps with decision-making, problem-solving, and goal-setting</a:t>
            </a:r>
          </a:p>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Just like a calculator for math, AI supports you in learning and planning</a:t>
            </a:r>
          </a:p>
        </p:txBody>
      </p:sp>
      <p:sp>
        <p:nvSpPr>
          <p:cNvPr id="3" name="TextBox 2">
            <a:extLst>
              <a:ext uri="{FF2B5EF4-FFF2-40B4-BE49-F238E27FC236}">
                <a16:creationId xmlns:a16="http://schemas.microsoft.com/office/drawing/2014/main" id="{EC8BC892-1432-2904-F541-F6C1C159198C}"/>
              </a:ext>
            </a:extLst>
          </p:cNvPr>
          <p:cNvSpPr txBox="1"/>
          <p:nvPr/>
        </p:nvSpPr>
        <p:spPr>
          <a:xfrm>
            <a:off x="1477942" y="2959326"/>
            <a:ext cx="5528339" cy="2800767"/>
          </a:xfrm>
          <a:prstGeom prst="rect">
            <a:avLst/>
          </a:prstGeom>
          <a:noFill/>
        </p:spPr>
        <p:txBody>
          <a:bodyPr wrap="square">
            <a:spAutoFit/>
          </a:bodyPr>
          <a:lstStyle/>
          <a:p>
            <a:r>
              <a:rPr lang="en-US" sz="3200" b="1">
                <a:latin typeface="Calibri" panose="020F0502020204030204" pitchFamily="34" charset="0"/>
                <a:ea typeface="Calibri" panose="020F0502020204030204" pitchFamily="34" charset="0"/>
                <a:cs typeface="Calibri" panose="020F0502020204030204" pitchFamily="34" charset="0"/>
              </a:rPr>
              <a:t>Why Use AI?</a:t>
            </a: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Earn an Advanced Training in a Technology certification</a:t>
            </a: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Get assistance with SMART goals and other questions</a:t>
            </a: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Enhance your learning and stay organized</a:t>
            </a:r>
            <a:endParaRPr lang="en-CA" sz="240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artificial intelligence">
            <a:extLst>
              <a:ext uri="{FF2B5EF4-FFF2-40B4-BE49-F238E27FC236}">
                <a16:creationId xmlns:a16="http://schemas.microsoft.com/office/drawing/2014/main" id="{0330C426-A9F7-366D-BD22-07A54D229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501" y="617720"/>
            <a:ext cx="4683211" cy="4683211"/>
          </a:xfrm>
          <a:prstGeom prst="rect">
            <a:avLst/>
          </a:prstGeom>
          <a:noFill/>
          <a:ln>
            <a:solidFill>
              <a:srgbClr val="FF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17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E92943-643A-B136-1011-EF47311E5EF9}"/>
              </a:ext>
            </a:extLst>
          </p:cNvPr>
          <p:cNvSpPr>
            <a:spLocks noGrp="1"/>
          </p:cNvSpPr>
          <p:nvPr>
            <p:ph type="title"/>
          </p:nvPr>
        </p:nvSpPr>
        <p:spPr>
          <a:xfrm>
            <a:off x="1477943" y="447594"/>
            <a:ext cx="10772556" cy="160395"/>
          </a:xfrm>
        </p:spPr>
        <p:txBody>
          <a:bodyPr vert="horz" lIns="91440" tIns="45720" rIns="91440" bIns="45720" rtlCol="0" anchor="ctr">
            <a:normAutofit fontScale="90000"/>
          </a:bodyPr>
          <a:lstStyle/>
          <a:p>
            <a:r>
              <a:rPr lang="en-US" sz="4000" b="1">
                <a:latin typeface="Meta-Bold"/>
                <a:ea typeface="+mj-lt"/>
                <a:cs typeface="+mj-lt"/>
              </a:rPr>
              <a:t>Making SMART Goals with AI</a:t>
            </a:r>
            <a:br>
              <a:rPr lang="en-US" sz="3600" b="1">
                <a:latin typeface="Meta-Bold"/>
                <a:ea typeface="+mj-lt"/>
                <a:cs typeface="+mj-lt"/>
              </a:rPr>
            </a:br>
            <a:endParaRPr lang="en-CA" sz="3600">
              <a:latin typeface="Meta-Bold"/>
              <a:ea typeface="+mj-lt"/>
              <a:cs typeface="+mj-lt"/>
            </a:endParaRPr>
          </a:p>
        </p:txBody>
      </p:sp>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pic>
        <p:nvPicPr>
          <p:cNvPr id="11" name="Picture 10">
            <a:extLst>
              <a:ext uri="{FF2B5EF4-FFF2-40B4-BE49-F238E27FC236}">
                <a16:creationId xmlns:a16="http://schemas.microsoft.com/office/drawing/2014/main" id="{31BA75E2-22EF-9346-879C-CA853AC2AE68}"/>
              </a:ext>
            </a:extLst>
          </p:cNvPr>
          <p:cNvPicPr>
            <a:picLocks noChangeAspect="1"/>
          </p:cNvPicPr>
          <p:nvPr/>
        </p:nvPicPr>
        <p:blipFill>
          <a:blip r:embed="rId4"/>
          <a:stretch>
            <a:fillRect/>
          </a:stretch>
        </p:blipFill>
        <p:spPr>
          <a:xfrm>
            <a:off x="1629237" y="1546588"/>
            <a:ext cx="5216487" cy="2527426"/>
          </a:xfrm>
          <a:prstGeom prst="rect">
            <a:avLst/>
          </a:prstGeom>
          <a:ln>
            <a:solidFill>
              <a:srgbClr val="FF0066"/>
            </a:solidFill>
          </a:ln>
        </p:spPr>
      </p:pic>
      <p:sp>
        <p:nvSpPr>
          <p:cNvPr id="12" name="Arrow: Left 11">
            <a:extLst>
              <a:ext uri="{FF2B5EF4-FFF2-40B4-BE49-F238E27FC236}">
                <a16:creationId xmlns:a16="http://schemas.microsoft.com/office/drawing/2014/main" id="{3BFA5548-2793-527A-27FC-E1C0FE2C7DF8}"/>
              </a:ext>
            </a:extLst>
          </p:cNvPr>
          <p:cNvSpPr/>
          <p:nvPr/>
        </p:nvSpPr>
        <p:spPr>
          <a:xfrm rot="10800000">
            <a:off x="5906529" y="4534929"/>
            <a:ext cx="1359243" cy="416733"/>
          </a:xfrm>
          <a:prstGeom prst="lef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E06C5C72-0F59-C7BF-28AE-5E9F532085B2}"/>
              </a:ext>
            </a:extLst>
          </p:cNvPr>
          <p:cNvPicPr>
            <a:picLocks noChangeAspect="1"/>
          </p:cNvPicPr>
          <p:nvPr/>
        </p:nvPicPr>
        <p:blipFill>
          <a:blip r:embed="rId5"/>
          <a:stretch>
            <a:fillRect/>
          </a:stretch>
        </p:blipFill>
        <p:spPr>
          <a:xfrm>
            <a:off x="7438769" y="530085"/>
            <a:ext cx="4573352" cy="5151445"/>
          </a:xfrm>
          <a:prstGeom prst="rect">
            <a:avLst/>
          </a:prstGeom>
          <a:ln>
            <a:solidFill>
              <a:srgbClr val="92D050"/>
            </a:solidFill>
          </a:ln>
        </p:spPr>
      </p:pic>
    </p:spTree>
    <p:extLst>
      <p:ext uri="{BB962C8B-B14F-4D97-AF65-F5344CB8AC3E}">
        <p14:creationId xmlns:p14="http://schemas.microsoft.com/office/powerpoint/2010/main" val="256393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2" name="TextBox 1">
            <a:extLst>
              <a:ext uri="{FF2B5EF4-FFF2-40B4-BE49-F238E27FC236}">
                <a16:creationId xmlns:a16="http://schemas.microsoft.com/office/drawing/2014/main" id="{972B1310-C302-257D-2DCA-F3FF04D0DBB2}"/>
              </a:ext>
            </a:extLst>
          </p:cNvPr>
          <p:cNvSpPr txBox="1"/>
          <p:nvPr/>
        </p:nvSpPr>
        <p:spPr>
          <a:xfrm>
            <a:off x="1458097" y="0"/>
            <a:ext cx="4806778" cy="646331"/>
          </a:xfrm>
          <a:prstGeom prst="rect">
            <a:avLst/>
          </a:prstGeom>
          <a:noFill/>
        </p:spPr>
        <p:txBody>
          <a:bodyPr wrap="square" rtlCol="0">
            <a:spAutoFit/>
          </a:bodyPr>
          <a:lstStyle/>
          <a:p>
            <a:r>
              <a:rPr lang="en-CA" sz="3600" b="1">
                <a:latin typeface="Meta-Bold"/>
              </a:rPr>
              <a:t>Ethical Use of AI</a:t>
            </a:r>
          </a:p>
        </p:txBody>
      </p:sp>
      <p:sp>
        <p:nvSpPr>
          <p:cNvPr id="4" name="TextBox 3">
            <a:extLst>
              <a:ext uri="{FF2B5EF4-FFF2-40B4-BE49-F238E27FC236}">
                <a16:creationId xmlns:a16="http://schemas.microsoft.com/office/drawing/2014/main" id="{0F1C1815-0D45-EADC-780D-D4F862866B74}"/>
              </a:ext>
            </a:extLst>
          </p:cNvPr>
          <p:cNvSpPr txBox="1"/>
          <p:nvPr/>
        </p:nvSpPr>
        <p:spPr>
          <a:xfrm>
            <a:off x="1458097" y="646331"/>
            <a:ext cx="5461687" cy="5021055"/>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AI is a tool, not a replacement for thinking</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Double-check important information</a:t>
            </a:r>
          </a:p>
          <a:p>
            <a:pPr marL="285750" indent="-285750">
              <a:lnSpc>
                <a:spcPct val="150000"/>
              </a:lnSpc>
              <a:buFont typeface="Arial" panose="020B0604020202020204" pitchFamily="34" charset="0"/>
              <a:buChar char="•"/>
            </a:pPr>
            <a:r>
              <a:rPr lang="en-US" sz="2400">
                <a:latin typeface="Calibri"/>
                <a:ea typeface="Calibri"/>
                <a:cs typeface="Calibri"/>
              </a:rPr>
              <a:t>Use it to support, not replace your learning</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Follow school and program guidelines for ethical use</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Teachers should model responsible AI use for students</a:t>
            </a:r>
            <a:endParaRPr lang="en-CA" sz="2400">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ethical use of ai to not replace learning">
            <a:extLst>
              <a:ext uri="{FF2B5EF4-FFF2-40B4-BE49-F238E27FC236}">
                <a16:creationId xmlns:a16="http://schemas.microsoft.com/office/drawing/2014/main" id="{08C7D9C3-A34E-D35A-8517-6C2C71AEB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784" y="323165"/>
            <a:ext cx="5021056" cy="5021056"/>
          </a:xfrm>
          <a:prstGeom prst="rect">
            <a:avLst/>
          </a:prstGeom>
          <a:noFill/>
          <a:ln>
            <a:solidFill>
              <a:srgbClr val="FF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8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 name="Scroll: Horizontal 1">
            <a:extLst>
              <a:ext uri="{FF2B5EF4-FFF2-40B4-BE49-F238E27FC236}">
                <a16:creationId xmlns:a16="http://schemas.microsoft.com/office/drawing/2014/main" id="{D4FF9A20-65C6-5B4A-D907-3B0B2CE39B8C}"/>
              </a:ext>
            </a:extLst>
          </p:cNvPr>
          <p:cNvSpPr/>
          <p:nvPr/>
        </p:nvSpPr>
        <p:spPr>
          <a:xfrm>
            <a:off x="2569730" y="967909"/>
            <a:ext cx="8516841" cy="3923639"/>
          </a:xfrm>
          <a:prstGeom prst="horizontalScroll">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latin typeface="Calibri"/>
                <a:ea typeface="Calibri"/>
                <a:cs typeface="Calibri"/>
              </a:rPr>
              <a:t>Interactive Activity:</a:t>
            </a:r>
          </a:p>
          <a:p>
            <a:pPr algn="ctr"/>
            <a:r>
              <a:rPr lang="en-US" sz="4800">
                <a:latin typeface="Calibri"/>
                <a:ea typeface="Calibri"/>
                <a:cs typeface="Calibri"/>
              </a:rPr>
              <a:t>Now, let’s make and set up our SMART Goals on ORB!</a:t>
            </a:r>
          </a:p>
        </p:txBody>
      </p:sp>
    </p:spTree>
    <p:extLst>
      <p:ext uri="{BB962C8B-B14F-4D97-AF65-F5344CB8AC3E}">
        <p14:creationId xmlns:p14="http://schemas.microsoft.com/office/powerpoint/2010/main" val="299605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6" name="Title 1">
            <a:extLst>
              <a:ext uri="{FF2B5EF4-FFF2-40B4-BE49-F238E27FC236}">
                <a16:creationId xmlns:a16="http://schemas.microsoft.com/office/drawing/2014/main" id="{3639E849-CA22-2E61-71EE-8CEE5F155AD9}"/>
              </a:ext>
            </a:extLst>
          </p:cNvPr>
          <p:cNvSpPr>
            <a:spLocks noGrp="1"/>
          </p:cNvSpPr>
          <p:nvPr/>
        </p:nvSpPr>
        <p:spPr>
          <a:xfrm>
            <a:off x="1366136" y="64178"/>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Finding Assessors for your Award Activities</a:t>
            </a:r>
            <a:endParaRPr lang="en-US" sz="3600" b="1">
              <a:latin typeface="Meta-Bold"/>
            </a:endParaRPr>
          </a:p>
        </p:txBody>
      </p:sp>
      <p:pic>
        <p:nvPicPr>
          <p:cNvPr id="8" name="Picture 7">
            <a:extLst>
              <a:ext uri="{FF2B5EF4-FFF2-40B4-BE49-F238E27FC236}">
                <a16:creationId xmlns:a16="http://schemas.microsoft.com/office/drawing/2014/main" id="{3BB15ACD-B116-BE0E-86CF-7816A2F36BD9}"/>
              </a:ext>
            </a:extLst>
          </p:cNvPr>
          <p:cNvPicPr>
            <a:picLocks noChangeAspect="1"/>
          </p:cNvPicPr>
          <p:nvPr/>
        </p:nvPicPr>
        <p:blipFill>
          <a:blip r:embed="rId4"/>
          <a:stretch>
            <a:fillRect/>
          </a:stretch>
        </p:blipFill>
        <p:spPr>
          <a:xfrm>
            <a:off x="1366136" y="556831"/>
            <a:ext cx="10833654" cy="99392"/>
          </a:xfrm>
          <a:prstGeom prst="rect">
            <a:avLst/>
          </a:prstGeom>
        </p:spPr>
      </p:pic>
      <p:pic>
        <p:nvPicPr>
          <p:cNvPr id="3" name="Picture 2" descr="A person juggling with balls&#10;&#10;Description automatically generated">
            <a:extLst>
              <a:ext uri="{FF2B5EF4-FFF2-40B4-BE49-F238E27FC236}">
                <a16:creationId xmlns:a16="http://schemas.microsoft.com/office/drawing/2014/main" id="{1643F5C9-7E1E-AF9C-94B6-BA4C54D437C9}"/>
              </a:ext>
            </a:extLst>
          </p:cNvPr>
          <p:cNvPicPr>
            <a:picLocks noChangeAspect="1"/>
          </p:cNvPicPr>
          <p:nvPr/>
        </p:nvPicPr>
        <p:blipFill>
          <a:blip r:embed="rId5"/>
          <a:stretch>
            <a:fillRect/>
          </a:stretch>
        </p:blipFill>
        <p:spPr>
          <a:xfrm>
            <a:off x="6264994" y="3044810"/>
            <a:ext cx="1066800" cy="1066800"/>
          </a:xfrm>
          <a:prstGeom prst="rect">
            <a:avLst/>
          </a:prstGeom>
        </p:spPr>
      </p:pic>
      <p:pic>
        <p:nvPicPr>
          <p:cNvPr id="7" name="Picture 6" descr="A yellow circle with a white figure and a ball&#10;&#10;Description automatically generated">
            <a:extLst>
              <a:ext uri="{FF2B5EF4-FFF2-40B4-BE49-F238E27FC236}">
                <a16:creationId xmlns:a16="http://schemas.microsoft.com/office/drawing/2014/main" id="{7F7A0A7B-F21D-3BA4-E054-CC83B1866859}"/>
              </a:ext>
            </a:extLst>
          </p:cNvPr>
          <p:cNvPicPr>
            <a:picLocks noChangeAspect="1"/>
          </p:cNvPicPr>
          <p:nvPr/>
        </p:nvPicPr>
        <p:blipFill>
          <a:blip r:embed="rId6"/>
          <a:stretch>
            <a:fillRect/>
          </a:stretch>
        </p:blipFill>
        <p:spPr>
          <a:xfrm>
            <a:off x="2865055" y="3185766"/>
            <a:ext cx="1076325" cy="1066800"/>
          </a:xfrm>
          <a:prstGeom prst="rect">
            <a:avLst/>
          </a:prstGeom>
        </p:spPr>
      </p:pic>
      <p:pic>
        <p:nvPicPr>
          <p:cNvPr id="10" name="Picture 9" descr="A white handshake in a pink circle&#10;&#10;Description automatically generated">
            <a:extLst>
              <a:ext uri="{FF2B5EF4-FFF2-40B4-BE49-F238E27FC236}">
                <a16:creationId xmlns:a16="http://schemas.microsoft.com/office/drawing/2014/main" id="{75641414-08F8-1946-5904-0A7915B50AA1}"/>
              </a:ext>
            </a:extLst>
          </p:cNvPr>
          <p:cNvPicPr>
            <a:picLocks noChangeAspect="1"/>
          </p:cNvPicPr>
          <p:nvPr/>
        </p:nvPicPr>
        <p:blipFill>
          <a:blip r:embed="rId7"/>
          <a:stretch>
            <a:fillRect/>
          </a:stretch>
        </p:blipFill>
        <p:spPr>
          <a:xfrm>
            <a:off x="9982709" y="3022876"/>
            <a:ext cx="1066800" cy="1076325"/>
          </a:xfrm>
          <a:prstGeom prst="rect">
            <a:avLst/>
          </a:prstGeom>
        </p:spPr>
      </p:pic>
      <p:sp>
        <p:nvSpPr>
          <p:cNvPr id="12" name="TextBox 11">
            <a:extLst>
              <a:ext uri="{FF2B5EF4-FFF2-40B4-BE49-F238E27FC236}">
                <a16:creationId xmlns:a16="http://schemas.microsoft.com/office/drawing/2014/main" id="{DD6D3E2D-B3D8-5A17-06F0-A64568C60B2B}"/>
              </a:ext>
            </a:extLst>
          </p:cNvPr>
          <p:cNvSpPr txBox="1"/>
          <p:nvPr/>
        </p:nvSpPr>
        <p:spPr>
          <a:xfrm>
            <a:off x="1604254" y="4330033"/>
            <a:ext cx="35979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Physical Recreation</a:t>
            </a:r>
          </a:p>
        </p:txBody>
      </p:sp>
      <p:sp>
        <p:nvSpPr>
          <p:cNvPr id="14" name="TextBox 13">
            <a:extLst>
              <a:ext uri="{FF2B5EF4-FFF2-40B4-BE49-F238E27FC236}">
                <a16:creationId xmlns:a16="http://schemas.microsoft.com/office/drawing/2014/main" id="{C55AC3BB-3E4F-A97C-1B8D-FABC93C4D21D}"/>
              </a:ext>
            </a:extLst>
          </p:cNvPr>
          <p:cNvSpPr txBox="1"/>
          <p:nvPr/>
        </p:nvSpPr>
        <p:spPr>
          <a:xfrm>
            <a:off x="5706902" y="4165209"/>
            <a:ext cx="2182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Skills</a:t>
            </a:r>
          </a:p>
        </p:txBody>
      </p:sp>
      <p:sp>
        <p:nvSpPr>
          <p:cNvPr id="16" name="TextBox 15">
            <a:extLst>
              <a:ext uri="{FF2B5EF4-FFF2-40B4-BE49-F238E27FC236}">
                <a16:creationId xmlns:a16="http://schemas.microsoft.com/office/drawing/2014/main" id="{AAAFAC88-0C3E-95C7-A94A-B1A438218DDB}"/>
              </a:ext>
            </a:extLst>
          </p:cNvPr>
          <p:cNvSpPr txBox="1"/>
          <p:nvPr/>
        </p:nvSpPr>
        <p:spPr>
          <a:xfrm>
            <a:off x="8848009" y="4165209"/>
            <a:ext cx="33517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Voluntary Service</a:t>
            </a:r>
          </a:p>
        </p:txBody>
      </p:sp>
      <p:sp>
        <p:nvSpPr>
          <p:cNvPr id="20" name="TextBox 19">
            <a:extLst>
              <a:ext uri="{FF2B5EF4-FFF2-40B4-BE49-F238E27FC236}">
                <a16:creationId xmlns:a16="http://schemas.microsoft.com/office/drawing/2014/main" id="{7CD7FA1E-6D09-6105-7541-7D4F3CD0D32F}"/>
              </a:ext>
            </a:extLst>
          </p:cNvPr>
          <p:cNvSpPr txBox="1"/>
          <p:nvPr/>
        </p:nvSpPr>
        <p:spPr>
          <a:xfrm>
            <a:off x="1366136" y="717835"/>
            <a:ext cx="994399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Calibri"/>
                <a:ea typeface="Calibri"/>
                <a:cs typeface="Calibri"/>
              </a:rPr>
              <a:t>An </a:t>
            </a:r>
            <a:r>
              <a:rPr lang="en-US" sz="2400" b="1" dirty="0">
                <a:latin typeface="Calibri"/>
                <a:ea typeface="Calibri"/>
                <a:cs typeface="Calibri"/>
              </a:rPr>
              <a:t>Assessor</a:t>
            </a:r>
            <a:r>
              <a:rPr lang="en-US" sz="2400" dirty="0">
                <a:latin typeface="Calibri"/>
                <a:ea typeface="Calibri"/>
                <a:cs typeface="Calibri"/>
              </a:rPr>
              <a:t> is an experienced, knowledgeable adult who helps guide and evaluate your progress in your chosen activity—whether it's </a:t>
            </a:r>
            <a:r>
              <a:rPr lang="en-US" sz="2400" b="1" dirty="0">
                <a:latin typeface="Calibri"/>
                <a:ea typeface="Calibri"/>
                <a:cs typeface="Calibri"/>
              </a:rPr>
              <a:t>Physical Recreation</a:t>
            </a:r>
            <a:r>
              <a:rPr lang="en-US" sz="2400" dirty="0">
                <a:latin typeface="Calibri"/>
                <a:ea typeface="Calibri"/>
                <a:cs typeface="Calibri"/>
              </a:rPr>
              <a:t>, </a:t>
            </a:r>
            <a:r>
              <a:rPr lang="en-US" sz="2400" b="1" dirty="0">
                <a:latin typeface="Calibri"/>
                <a:ea typeface="Calibri"/>
                <a:cs typeface="Calibri"/>
              </a:rPr>
              <a:t>Skills</a:t>
            </a:r>
            <a:r>
              <a:rPr lang="en-US" sz="2400" dirty="0">
                <a:latin typeface="Calibri"/>
                <a:ea typeface="Calibri"/>
                <a:cs typeface="Calibri"/>
              </a:rPr>
              <a:t>, or </a:t>
            </a:r>
            <a:r>
              <a:rPr lang="en-US" sz="2400" b="1" dirty="0">
                <a:latin typeface="Calibri"/>
                <a:ea typeface="Calibri"/>
                <a:cs typeface="Calibri"/>
              </a:rPr>
              <a:t>Service</a:t>
            </a:r>
            <a:r>
              <a:rPr lang="en-US" sz="2400" dirty="0">
                <a:latin typeface="Calibri"/>
                <a:ea typeface="Calibri"/>
                <a:cs typeface="Calibri"/>
              </a:rPr>
              <a:t>.</a:t>
            </a:r>
          </a:p>
          <a:p>
            <a:pPr marL="342900" indent="-342900">
              <a:buFont typeface="Arial" panose="020B0604020202020204" pitchFamily="34" charset="0"/>
              <a:buChar char="•"/>
            </a:pPr>
            <a:r>
              <a:rPr lang="en-US" sz="2400" dirty="0">
                <a:latin typeface="Calibri"/>
                <a:ea typeface="Calibri"/>
                <a:cs typeface="Calibri"/>
              </a:rPr>
              <a:t>You will need an Assessor for each Award section. This can be your coach, a teacher, volunteer coordinator, etc., just no immediate family members.</a:t>
            </a:r>
          </a:p>
        </p:txBody>
      </p:sp>
      <p:sp>
        <p:nvSpPr>
          <p:cNvPr id="26" name="TextBox 25">
            <a:extLst>
              <a:ext uri="{FF2B5EF4-FFF2-40B4-BE49-F238E27FC236}">
                <a16:creationId xmlns:a16="http://schemas.microsoft.com/office/drawing/2014/main" id="{D7DE3DBF-1B0A-8C51-FF16-D1EB00A298D6}"/>
              </a:ext>
            </a:extLst>
          </p:cNvPr>
          <p:cNvSpPr txBox="1"/>
          <p:nvPr/>
        </p:nvSpPr>
        <p:spPr>
          <a:xfrm>
            <a:off x="5185808" y="4530647"/>
            <a:ext cx="3195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Monitors your progress in developing a skill (e.g., painting, programming, playing a musical instrument).</a:t>
            </a:r>
          </a:p>
        </p:txBody>
      </p:sp>
      <p:sp>
        <p:nvSpPr>
          <p:cNvPr id="28" name="TextBox 27">
            <a:extLst>
              <a:ext uri="{FF2B5EF4-FFF2-40B4-BE49-F238E27FC236}">
                <a16:creationId xmlns:a16="http://schemas.microsoft.com/office/drawing/2014/main" id="{C00D4B79-E34A-94DE-C426-C0C5D527EC67}"/>
              </a:ext>
            </a:extLst>
          </p:cNvPr>
          <p:cNvSpPr txBox="1"/>
          <p:nvPr/>
        </p:nvSpPr>
        <p:spPr>
          <a:xfrm>
            <a:off x="1358347" y="4698970"/>
            <a:ext cx="36057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Assesses your improvement and participation in any physical activity (e.g., swimming, basketball, hiking).</a:t>
            </a:r>
          </a:p>
        </p:txBody>
      </p:sp>
      <p:sp>
        <p:nvSpPr>
          <p:cNvPr id="30" name="TextBox 29">
            <a:extLst>
              <a:ext uri="{FF2B5EF4-FFF2-40B4-BE49-F238E27FC236}">
                <a16:creationId xmlns:a16="http://schemas.microsoft.com/office/drawing/2014/main" id="{FCDBB5E4-C61B-3815-1F89-F9D79B6B7915}"/>
              </a:ext>
            </a:extLst>
          </p:cNvPr>
          <p:cNvSpPr txBox="1"/>
          <p:nvPr/>
        </p:nvSpPr>
        <p:spPr>
          <a:xfrm>
            <a:off x="8885542" y="4562087"/>
            <a:ext cx="319501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Evaluates your contribution to volunteer or community service activities (e.g., animal shelter work, tutoring, environmental cleanups).</a:t>
            </a:r>
          </a:p>
        </p:txBody>
      </p:sp>
    </p:spTree>
    <p:extLst>
      <p:ext uri="{BB962C8B-B14F-4D97-AF65-F5344CB8AC3E}">
        <p14:creationId xmlns:p14="http://schemas.microsoft.com/office/powerpoint/2010/main" val="213160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4" name="Scroll: Horizontal 3">
            <a:extLst>
              <a:ext uri="{FF2B5EF4-FFF2-40B4-BE49-F238E27FC236}">
                <a16:creationId xmlns:a16="http://schemas.microsoft.com/office/drawing/2014/main" id="{BF470561-9073-F4EA-F73D-5FD9AC89DF2D}"/>
              </a:ext>
            </a:extLst>
          </p:cNvPr>
          <p:cNvSpPr/>
          <p:nvPr/>
        </p:nvSpPr>
        <p:spPr>
          <a:xfrm>
            <a:off x="2558687" y="989996"/>
            <a:ext cx="8516841" cy="3923639"/>
          </a:xfrm>
          <a:prstGeom prst="horizontalScroll">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latin typeface="Calibri"/>
                <a:ea typeface="Calibri"/>
                <a:cs typeface="Calibri"/>
              </a:rPr>
              <a:t>Interactive Activity:</a:t>
            </a:r>
          </a:p>
          <a:p>
            <a:pPr algn="ctr"/>
            <a:r>
              <a:rPr lang="en-US" sz="4800">
                <a:latin typeface="Calibri"/>
                <a:ea typeface="Calibri"/>
                <a:cs typeface="Calibri"/>
              </a:rPr>
              <a:t>Now let’s choose and add our Assessors to ORB!</a:t>
            </a:r>
            <a:endParaRPr lang="en-US"/>
          </a:p>
        </p:txBody>
      </p:sp>
    </p:spTree>
    <p:extLst>
      <p:ext uri="{BB962C8B-B14F-4D97-AF65-F5344CB8AC3E}">
        <p14:creationId xmlns:p14="http://schemas.microsoft.com/office/powerpoint/2010/main" val="233759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3" name="Title 1">
            <a:extLst>
              <a:ext uri="{FF2B5EF4-FFF2-40B4-BE49-F238E27FC236}">
                <a16:creationId xmlns:a16="http://schemas.microsoft.com/office/drawing/2014/main" id="{2E3ED94E-8071-9AC1-967B-9E8EAEA4C51B}"/>
              </a:ext>
            </a:extLst>
          </p:cNvPr>
          <p:cNvSpPr>
            <a:spLocks noGrp="1"/>
          </p:cNvSpPr>
          <p:nvPr/>
        </p:nvSpPr>
        <p:spPr>
          <a:xfrm>
            <a:off x="1358347" y="136342"/>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Next Steps – Logging and Tracking Your Progress!</a:t>
            </a:r>
            <a:endParaRPr lang="en-US" sz="3600" b="1">
              <a:latin typeface="Meta-Bold"/>
            </a:endParaRPr>
          </a:p>
        </p:txBody>
      </p:sp>
      <p:pic>
        <p:nvPicPr>
          <p:cNvPr id="6" name="Picture 5">
            <a:extLst>
              <a:ext uri="{FF2B5EF4-FFF2-40B4-BE49-F238E27FC236}">
                <a16:creationId xmlns:a16="http://schemas.microsoft.com/office/drawing/2014/main" id="{66D02456-6A44-0800-AC47-D7DB2E87CA4C}"/>
              </a:ext>
            </a:extLst>
          </p:cNvPr>
          <p:cNvPicPr>
            <a:picLocks noChangeAspect="1"/>
          </p:cNvPicPr>
          <p:nvPr/>
        </p:nvPicPr>
        <p:blipFill>
          <a:blip r:embed="rId5"/>
          <a:stretch>
            <a:fillRect/>
          </a:stretch>
        </p:blipFill>
        <p:spPr>
          <a:xfrm>
            <a:off x="1358347" y="618435"/>
            <a:ext cx="10833654" cy="99392"/>
          </a:xfrm>
          <a:prstGeom prst="rect">
            <a:avLst/>
          </a:prstGeom>
        </p:spPr>
      </p:pic>
      <p:pic>
        <p:nvPicPr>
          <p:cNvPr id="2" name="Online Media 1" title="Creating a log">
            <a:hlinkClick r:id="" action="ppaction://media"/>
            <a:extLst>
              <a:ext uri="{FF2B5EF4-FFF2-40B4-BE49-F238E27FC236}">
                <a16:creationId xmlns:a16="http://schemas.microsoft.com/office/drawing/2014/main" id="{F2FF3BBC-E67A-BB56-AD47-2144C3EA9C52}"/>
              </a:ext>
            </a:extLst>
          </p:cNvPr>
          <p:cNvPicPr>
            <a:picLocks noRot="1" noChangeAspect="1"/>
          </p:cNvPicPr>
          <p:nvPr>
            <a:videoFile r:link="rId1"/>
          </p:nvPr>
        </p:nvPicPr>
        <p:blipFill>
          <a:blip r:embed="rId6"/>
          <a:stretch>
            <a:fillRect/>
          </a:stretch>
        </p:blipFill>
        <p:spPr>
          <a:xfrm>
            <a:off x="2253456" y="971550"/>
            <a:ext cx="9032082" cy="4688682"/>
          </a:xfrm>
          <a:prstGeom prst="rect">
            <a:avLst/>
          </a:prstGeom>
        </p:spPr>
      </p:pic>
    </p:spTree>
    <p:extLst>
      <p:ext uri="{BB962C8B-B14F-4D97-AF65-F5344CB8AC3E}">
        <p14:creationId xmlns:p14="http://schemas.microsoft.com/office/powerpoint/2010/main" val="12959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7" name="Title 1">
            <a:extLst>
              <a:ext uri="{FF2B5EF4-FFF2-40B4-BE49-F238E27FC236}">
                <a16:creationId xmlns:a16="http://schemas.microsoft.com/office/drawing/2014/main" id="{50DC0965-C454-B3FF-9F24-4A7F4D1B74E6}"/>
              </a:ext>
            </a:extLst>
          </p:cNvPr>
          <p:cNvSpPr>
            <a:spLocks noGrp="1"/>
          </p:cNvSpPr>
          <p:nvPr/>
        </p:nvSpPr>
        <p:spPr>
          <a:xfrm>
            <a:off x="1458097" y="74040"/>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Further Developing Your Portfolio</a:t>
            </a:r>
            <a:endParaRPr lang="en-US" sz="3600" b="1">
              <a:latin typeface="Meta-Bold"/>
            </a:endParaRPr>
          </a:p>
        </p:txBody>
      </p:sp>
      <p:pic>
        <p:nvPicPr>
          <p:cNvPr id="9" name="Picture 8">
            <a:extLst>
              <a:ext uri="{FF2B5EF4-FFF2-40B4-BE49-F238E27FC236}">
                <a16:creationId xmlns:a16="http://schemas.microsoft.com/office/drawing/2014/main" id="{80856DD3-B6A0-9D67-5DD9-DA3C66D8B339}"/>
              </a:ext>
            </a:extLst>
          </p:cNvPr>
          <p:cNvPicPr>
            <a:picLocks noChangeAspect="1"/>
          </p:cNvPicPr>
          <p:nvPr/>
        </p:nvPicPr>
        <p:blipFill>
          <a:blip r:embed="rId4"/>
          <a:stretch>
            <a:fillRect/>
          </a:stretch>
        </p:blipFill>
        <p:spPr>
          <a:xfrm>
            <a:off x="1358347" y="618435"/>
            <a:ext cx="10833654" cy="99392"/>
          </a:xfrm>
          <a:prstGeom prst="rect">
            <a:avLst/>
          </a:prstGeom>
        </p:spPr>
      </p:pic>
      <p:pic>
        <p:nvPicPr>
          <p:cNvPr id="2" name="Picture 1" descr="The Award's Sample CV Template">
            <a:extLst>
              <a:ext uri="{FF2B5EF4-FFF2-40B4-BE49-F238E27FC236}">
                <a16:creationId xmlns:a16="http://schemas.microsoft.com/office/drawing/2014/main" id="{F8502280-29F8-710E-E533-525713FAB914}"/>
              </a:ext>
            </a:extLst>
          </p:cNvPr>
          <p:cNvPicPr>
            <a:picLocks noChangeAspect="1"/>
          </p:cNvPicPr>
          <p:nvPr/>
        </p:nvPicPr>
        <p:blipFill rotWithShape="1">
          <a:blip r:embed="rId5"/>
          <a:srcRect t="15706" r="2044" b="16489"/>
          <a:stretch/>
        </p:blipFill>
        <p:spPr>
          <a:xfrm>
            <a:off x="7380514" y="896083"/>
            <a:ext cx="4625538" cy="4571860"/>
          </a:xfrm>
          <a:prstGeom prst="rect">
            <a:avLst/>
          </a:prstGeom>
          <a:ln>
            <a:solidFill>
              <a:srgbClr val="00B0F0"/>
            </a:solidFill>
          </a:ln>
        </p:spPr>
      </p:pic>
      <p:sp>
        <p:nvSpPr>
          <p:cNvPr id="3" name="TextBox 2">
            <a:extLst>
              <a:ext uri="{FF2B5EF4-FFF2-40B4-BE49-F238E27FC236}">
                <a16:creationId xmlns:a16="http://schemas.microsoft.com/office/drawing/2014/main" id="{7198837C-14C6-913F-59C6-9C16BF2DCC0E}"/>
              </a:ext>
            </a:extLst>
          </p:cNvPr>
          <p:cNvSpPr txBox="1"/>
          <p:nvPr/>
        </p:nvSpPr>
        <p:spPr>
          <a:xfrm>
            <a:off x="1425023" y="820344"/>
            <a:ext cx="5481964"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500" dirty="0">
                <a:latin typeface="Calibri"/>
                <a:ea typeface="Calibri"/>
                <a:cs typeface="Calibri"/>
              </a:rPr>
              <a:t>At the end of your Award, you’ll also have the chance to </a:t>
            </a:r>
            <a:r>
              <a:rPr lang="en-US" sz="2500" b="1" dirty="0">
                <a:latin typeface="Calibri"/>
                <a:ea typeface="Calibri"/>
                <a:cs typeface="Calibri"/>
              </a:rPr>
              <a:t>use the Award’s resume template</a:t>
            </a:r>
            <a:r>
              <a:rPr lang="en-US" sz="2500" dirty="0">
                <a:latin typeface="Calibri"/>
                <a:ea typeface="Calibri"/>
                <a:cs typeface="Calibri"/>
              </a:rPr>
              <a:t> to build your resume/cover letter to showcase your achievements!</a:t>
            </a:r>
          </a:p>
          <a:p>
            <a:pPr marL="285750" indent="-285750">
              <a:buFont typeface="Arial"/>
              <a:buChar char="•"/>
            </a:pPr>
            <a:r>
              <a:rPr lang="en-US" sz="2500" dirty="0">
                <a:latin typeface="Calibri"/>
                <a:ea typeface="+mn-lt"/>
                <a:cs typeface="+mn-lt"/>
              </a:rPr>
              <a:t>Your Award experiences have helped you develop soft skills and technical skills. It’s important to highlight these on your resume.</a:t>
            </a:r>
          </a:p>
          <a:p>
            <a:pPr marL="285750" indent="-285750">
              <a:buFont typeface="Arial"/>
              <a:buChar char="•"/>
            </a:pPr>
            <a:r>
              <a:rPr lang="en-US" sz="2500" dirty="0">
                <a:latin typeface="Calibri"/>
                <a:ea typeface="+mn-lt"/>
                <a:cs typeface="+mn-lt"/>
              </a:rPr>
              <a:t>You’ll stand out if you can show motivation, a strong work ethic, and the ability to collaborate well with others.</a:t>
            </a:r>
            <a:endParaRPr lang="en-US" sz="2500" dirty="0">
              <a:latin typeface="+mn-ea"/>
            </a:endParaRPr>
          </a:p>
        </p:txBody>
      </p:sp>
      <p:sp>
        <p:nvSpPr>
          <p:cNvPr id="5" name="TextBox 4">
            <a:extLst>
              <a:ext uri="{FF2B5EF4-FFF2-40B4-BE49-F238E27FC236}">
                <a16:creationId xmlns:a16="http://schemas.microsoft.com/office/drawing/2014/main" id="{2543B2D5-0A57-F385-F1EE-611F9C8D1C73}"/>
              </a:ext>
            </a:extLst>
          </p:cNvPr>
          <p:cNvSpPr txBox="1"/>
          <p:nvPr/>
        </p:nvSpPr>
        <p:spPr>
          <a:xfrm>
            <a:off x="8012878" y="5467943"/>
            <a:ext cx="4179122" cy="369332"/>
          </a:xfrm>
          <a:prstGeom prst="rect">
            <a:avLst/>
          </a:prstGeom>
          <a:noFill/>
        </p:spPr>
        <p:txBody>
          <a:bodyPr wrap="square" rtlCol="0">
            <a:spAutoFit/>
          </a:bodyPr>
          <a:lstStyle/>
          <a:p>
            <a:r>
              <a:rPr lang="en-US"/>
              <a:t>The Award’s Sample Resume Template</a:t>
            </a:r>
            <a:endParaRPr lang="en-CA"/>
          </a:p>
        </p:txBody>
      </p:sp>
    </p:spTree>
    <p:extLst>
      <p:ext uri="{BB962C8B-B14F-4D97-AF65-F5344CB8AC3E}">
        <p14:creationId xmlns:p14="http://schemas.microsoft.com/office/powerpoint/2010/main" val="147616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A712-34E2-4B9A-00ED-155591AB698A}"/>
              </a:ext>
            </a:extLst>
          </p:cNvPr>
          <p:cNvSpPr>
            <a:spLocks noGrp="1"/>
          </p:cNvSpPr>
          <p:nvPr>
            <p:ph type="title"/>
          </p:nvPr>
        </p:nvSpPr>
        <p:spPr>
          <a:xfrm>
            <a:off x="1439247" y="-222703"/>
            <a:ext cx="9636967" cy="1325563"/>
          </a:xfrm>
        </p:spPr>
        <p:txBody>
          <a:bodyPr/>
          <a:lstStyle/>
          <a:p>
            <a:r>
              <a:rPr lang="en-CA" b="1">
                <a:latin typeface="Meta-Bold"/>
                <a:cs typeface="Calibri" panose="020F0502020204030204" pitchFamily="34" charset="0"/>
              </a:rPr>
              <a:t>Congratulations! </a:t>
            </a:r>
            <a:r>
              <a:rPr lang="en-CA"/>
              <a:t>🎉</a:t>
            </a:r>
            <a:endParaRPr lang="en-CA" b="1">
              <a:latin typeface="Meta-Bold"/>
              <a:cs typeface="Calibri" panose="020F0502020204030204" pitchFamily="34" charset="0"/>
            </a:endParaRPr>
          </a:p>
        </p:txBody>
      </p:sp>
      <p:sp>
        <p:nvSpPr>
          <p:cNvPr id="3" name="Content Placeholder 2">
            <a:extLst>
              <a:ext uri="{FF2B5EF4-FFF2-40B4-BE49-F238E27FC236}">
                <a16:creationId xmlns:a16="http://schemas.microsoft.com/office/drawing/2014/main" id="{30048A3C-DED1-3240-7517-45F52973E15D}"/>
              </a:ext>
            </a:extLst>
          </p:cNvPr>
          <p:cNvSpPr>
            <a:spLocks noGrp="1"/>
          </p:cNvSpPr>
          <p:nvPr>
            <p:ph idx="1"/>
          </p:nvPr>
        </p:nvSpPr>
        <p:spPr>
          <a:xfrm>
            <a:off x="1635189" y="943882"/>
            <a:ext cx="4128797" cy="3744751"/>
          </a:xfrm>
        </p:spPr>
        <p:txBody>
          <a:bodyPr vert="horz" lIns="91440" tIns="45720" rIns="91440" bIns="45720" rtlCol="0" anchor="t">
            <a:noAutofit/>
          </a:bodyPr>
          <a:lstStyle/>
          <a:p>
            <a:pPr>
              <a:lnSpc>
                <a:spcPct val="150000"/>
              </a:lnSpc>
            </a:pPr>
            <a:r>
              <a:rPr lang="en-US" sz="2400" dirty="0">
                <a:latin typeface="Calibri"/>
                <a:ea typeface="Calibri"/>
                <a:cs typeface="Calibri"/>
              </a:rPr>
              <a:t>Congratulations! You’ve just earned your </a:t>
            </a:r>
            <a:r>
              <a:rPr lang="en-US" sz="2400" b="1" dirty="0">
                <a:latin typeface="Calibri"/>
                <a:ea typeface="Calibri"/>
                <a:cs typeface="Calibri"/>
              </a:rPr>
              <a:t>Portfolio Development Micro Certification </a:t>
            </a:r>
            <a:r>
              <a:rPr lang="en-US" sz="2400" dirty="0">
                <a:latin typeface="Calibri"/>
                <a:ea typeface="Calibri"/>
                <a:cs typeface="Calibri"/>
              </a:rPr>
              <a:t>and your </a:t>
            </a:r>
            <a:r>
              <a:rPr lang="en-US" sz="2400" b="1" dirty="0">
                <a:latin typeface="Calibri"/>
                <a:ea typeface="Calibri"/>
                <a:cs typeface="Calibri"/>
              </a:rPr>
              <a:t>Advanced Training in a Technology Micro Certification!</a:t>
            </a:r>
            <a:endParaRPr lang="en-US" sz="2400" dirty="0">
              <a:latin typeface="Calibri"/>
              <a:ea typeface="Calibri"/>
              <a:cs typeface="Calibri"/>
            </a:endParaRPr>
          </a:p>
        </p:txBody>
      </p:sp>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Prix international du duc d'Édimbourg</a:t>
            </a: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 </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Canada, tous droits réservés.</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C9EE9E31-D4A8-17B6-6AFE-9DCF04563D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84302" y="287852"/>
            <a:ext cx="5139615" cy="5139615"/>
          </a:xfrm>
          <a:prstGeom prst="rect">
            <a:avLst/>
          </a:prstGeom>
          <a:ln>
            <a:solidFill>
              <a:srgbClr val="92D050"/>
            </a:solidFill>
          </a:ln>
        </p:spPr>
      </p:pic>
    </p:spTree>
    <p:extLst>
      <p:ext uri="{BB962C8B-B14F-4D97-AF65-F5344CB8AC3E}">
        <p14:creationId xmlns:p14="http://schemas.microsoft.com/office/powerpoint/2010/main" val="228670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F83CA-E74B-A1BA-527D-78D24CA4B0EC}"/>
              </a:ext>
            </a:extLst>
          </p:cNvPr>
          <p:cNvSpPr>
            <a:spLocks noGrp="1"/>
          </p:cNvSpPr>
          <p:nvPr>
            <p:ph type="ctrTitle"/>
          </p:nvPr>
        </p:nvSpPr>
        <p:spPr>
          <a:xfrm>
            <a:off x="1779181" y="1616149"/>
            <a:ext cx="9144000" cy="2387600"/>
          </a:xfrm>
        </p:spPr>
        <p:txBody>
          <a:bodyPr/>
          <a:lstStyle/>
          <a:p>
            <a:r>
              <a:rPr lang="en-CA" sz="6000" b="1">
                <a:latin typeface="Meta-Bold"/>
              </a:rPr>
              <a:t>Award Canada</a:t>
            </a:r>
            <a:br>
              <a:rPr lang="en-CA" sz="6000" b="1">
                <a:latin typeface="Meta-Bold"/>
              </a:rPr>
            </a:br>
            <a:endParaRPr lang="en-CA">
              <a:latin typeface="MetaOT-Bold" panose="020B0804030101020102" pitchFamily="34" charset="0"/>
            </a:endParaRPr>
          </a:p>
        </p:txBody>
      </p:sp>
      <p:sp>
        <p:nvSpPr>
          <p:cNvPr id="5" name="Subtitle 4">
            <a:extLst>
              <a:ext uri="{FF2B5EF4-FFF2-40B4-BE49-F238E27FC236}">
                <a16:creationId xmlns:a16="http://schemas.microsoft.com/office/drawing/2014/main" id="{670AB560-D66E-57E1-1277-5F339BD8DDE4}"/>
              </a:ext>
            </a:extLst>
          </p:cNvPr>
          <p:cNvSpPr>
            <a:spLocks noGrp="1"/>
          </p:cNvSpPr>
          <p:nvPr>
            <p:ph type="subTitle" idx="1"/>
          </p:nvPr>
        </p:nvSpPr>
        <p:spPr>
          <a:xfrm>
            <a:off x="2287180" y="3579951"/>
            <a:ext cx="8139044" cy="1655762"/>
          </a:xfrm>
        </p:spPr>
        <p:txBody>
          <a:bodyPr vert="horz" lIns="91440" tIns="45720" rIns="91440" bIns="45720" rtlCol="0" anchor="t">
            <a:normAutofit fontScale="92500" lnSpcReduction="10000"/>
          </a:bodyPr>
          <a:lstStyle/>
          <a:p>
            <a:r>
              <a:rPr lang="en-CA" sz="4000" dirty="0">
                <a:latin typeface="Calibri"/>
                <a:ea typeface="Calibri"/>
                <a:cs typeface="Calibri"/>
              </a:rPr>
              <a:t>Portfolio Development and Advanced Training in a Technology</a:t>
            </a:r>
            <a:endParaRPr lang="en-US" dirty="0">
              <a:latin typeface="Calibri"/>
              <a:ea typeface="Calibri"/>
              <a:cs typeface="Calibri"/>
            </a:endParaRPr>
          </a:p>
          <a:p>
            <a:r>
              <a:rPr lang="en-CA" sz="4000" dirty="0">
                <a:latin typeface="Calibri"/>
                <a:ea typeface="Calibri"/>
                <a:cs typeface="Calibri"/>
              </a:rPr>
              <a:t>Micro Certification Session</a:t>
            </a:r>
            <a:endParaRPr lang="en-US" dirty="0">
              <a:latin typeface="Calibri"/>
              <a:ea typeface="Calibri"/>
              <a:cs typeface="Calibri"/>
            </a:endParaRPr>
          </a:p>
        </p:txBody>
      </p:sp>
      <p:sp>
        <p:nvSpPr>
          <p:cNvPr id="7" name="TextBox 6">
            <a:extLst>
              <a:ext uri="{FF2B5EF4-FFF2-40B4-BE49-F238E27FC236}">
                <a16:creationId xmlns:a16="http://schemas.microsoft.com/office/drawing/2014/main" id="{E3EEB61F-9526-151B-3626-D24877847697}"/>
              </a:ext>
            </a:extLst>
          </p:cNvPr>
          <p:cNvSpPr txBox="1"/>
          <p:nvPr/>
        </p:nvSpPr>
        <p:spPr>
          <a:xfrm>
            <a:off x="7549571" y="6611779"/>
            <a:ext cx="4500465" cy="246221"/>
          </a:xfrm>
          <a:prstGeom prst="rect">
            <a:avLst/>
          </a:prstGeom>
          <a:solidFill>
            <a:schemeClr val="bg1">
              <a:alpha val="68000"/>
            </a:schemeClr>
          </a:solidFill>
          <a:ln>
            <a:noFill/>
          </a:ln>
          <a:effectLst>
            <a:softEdge rad="38100"/>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10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10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10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271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5A0DD8-CB1D-6A4E-F4F3-8D3D46135786}"/>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4" name="TextBox 6">
            <a:extLst>
              <a:ext uri="{FF2B5EF4-FFF2-40B4-BE49-F238E27FC236}">
                <a16:creationId xmlns:a16="http://schemas.microsoft.com/office/drawing/2014/main" id="{C20CFC2B-5ADB-32E4-D8AD-5AE640EC5233}"/>
              </a:ext>
            </a:extLst>
          </p:cNvPr>
          <p:cNvSpPr txBox="1"/>
          <p:nvPr/>
        </p:nvSpPr>
        <p:spPr>
          <a:xfrm>
            <a:off x="1379759" y="1182190"/>
            <a:ext cx="4104702" cy="420628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85000"/>
                    <a:lumOff val="15000"/>
                  </a:prstClr>
                </a:solidFill>
                <a:effectLst/>
                <a:uLnTx/>
                <a:uFillTx/>
                <a:latin typeface="Roboto"/>
                <a:ea typeface="Roboto"/>
                <a:cs typeface="Roboto"/>
              </a:rPr>
              <a:t>GENERAL CONTACT DETAILS</a:t>
            </a:r>
          </a:p>
          <a:p>
            <a:pPr>
              <a:lnSpc>
                <a:spcPct val="150000"/>
              </a:lnSpc>
              <a:defRPr/>
            </a:pPr>
            <a:r>
              <a:rPr lang="en-US" sz="1600" dirty="0">
                <a:solidFill>
                  <a:prstClr val="black">
                    <a:lumMod val="85000"/>
                    <a:lumOff val="15000"/>
                  </a:prstClr>
                </a:solidFill>
                <a:latin typeface="Roboto"/>
                <a:ea typeface="Roboto"/>
              </a:rPr>
              <a:t>204-78 George Street</a:t>
            </a:r>
            <a:br>
              <a:rPr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rPr>
            </a:br>
            <a:r>
              <a:rPr lang="en-US" sz="1600">
                <a:solidFill>
                  <a:prstClr val="black">
                    <a:lumMod val="85000"/>
                    <a:lumOff val="15000"/>
                  </a:prstClr>
                </a:solidFill>
                <a:latin typeface="Roboto"/>
                <a:ea typeface="Roboto"/>
              </a:rPr>
              <a:t>Ottawa</a:t>
            </a: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 ON </a:t>
            </a:r>
            <a:r>
              <a:rPr lang="en-US" sz="1600">
                <a:solidFill>
                  <a:prstClr val="black">
                    <a:lumMod val="85000"/>
                    <a:lumOff val="15000"/>
                  </a:prstClr>
                </a:solidFill>
                <a:latin typeface="Roboto"/>
                <a:ea typeface="Roboto"/>
              </a:rPr>
              <a:t>K1N 5W1</a:t>
            </a:r>
            <a:br>
              <a:rPr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rPr>
            </a:b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Phone: (437) 747-0449</a:t>
            </a:r>
            <a:br>
              <a:rPr lang="en-US" sz="1600" b="0" i="0" u="none" strike="noStrike" kern="1200" cap="none" spc="0" normalizeH="0" baseline="0" noProof="0" dirty="0">
                <a:ln>
                  <a:noFill/>
                </a:ln>
                <a:effectLst/>
                <a:uLnTx/>
                <a:uFillTx/>
                <a:latin typeface="Roboto" panose="02000000000000000000" pitchFamily="2" charset="0"/>
                <a:ea typeface="Roboto" panose="02000000000000000000" pitchFamily="2" charset="0"/>
              </a:rPr>
            </a:br>
            <a:r>
              <a:rPr kumimoji="0" lang="en-US" sz="1600" b="0" i="0" u="none" strike="noStrike" kern="1200" cap="none" spc="0" normalizeH="0" baseline="0" noProof="0" dirty="0">
                <a:ln>
                  <a:noFill/>
                </a:ln>
                <a:solidFill>
                  <a:prstClr val="black">
                    <a:lumMod val="85000"/>
                    <a:lumOff val="15000"/>
                  </a:prstClr>
                </a:solidFill>
                <a:effectLst/>
                <a:uLnTx/>
                <a:uFillTx/>
                <a:latin typeface="Roboto"/>
                <a:ea typeface="Roboto"/>
                <a:cs typeface="+mn-cs"/>
              </a:rPr>
              <a:t>Email: </a:t>
            </a:r>
            <a:r>
              <a:rPr kumimoji="0" lang="en-US" sz="1600" b="1" i="0" u="none" strike="noStrike" kern="1200" cap="none" spc="0" normalizeH="0" baseline="0" noProof="0" dirty="0">
                <a:ln>
                  <a:noFill/>
                </a:ln>
                <a:solidFill>
                  <a:prstClr val="black">
                    <a:lumMod val="85000"/>
                    <a:lumOff val="15000"/>
                  </a:prstClr>
                </a:solidFill>
                <a:effectLst/>
                <a:uLnTx/>
                <a:uFillTx/>
                <a:latin typeface="Roboto"/>
                <a:ea typeface="Roboto"/>
                <a:cs typeface="+mn-cs"/>
              </a:rPr>
              <a:t>support@dukeofed.org</a:t>
            </a:r>
            <a:endParaRPr lang="en-US" sz="1600" b="1" i="0" u="none" strike="noStrike" kern="1200" cap="none" spc="0" normalizeH="0" baseline="0" noProof="0" dirty="0">
              <a:ln>
                <a:noFill/>
              </a:ln>
              <a:solidFill>
                <a:prstClr val="black">
                  <a:lumMod val="85000"/>
                  <a:lumOff val="15000"/>
                </a:prstClr>
              </a:solidFill>
              <a:effectLst/>
              <a:uLnTx/>
              <a:uFillTx/>
              <a:latin typeface="Roboto"/>
              <a:ea typeface="Roboto"/>
              <a:cs typeface="Robot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85000"/>
                    <a:lumOff val="15000"/>
                  </a:prstClr>
                </a:solidFill>
                <a:effectLst/>
                <a:uLnTx/>
                <a:uFillTx/>
                <a:latin typeface="Roboto"/>
                <a:ea typeface="Roboto"/>
                <a:cs typeface="Roboto"/>
              </a:rPr>
              <a:t>Monday – Thursday:</a:t>
            </a:r>
            <a:endParaRPr kumimoji="0" lang="en-US" sz="1600" b="1" i="0" u="none" strike="noStrike" kern="1200" cap="none" spc="0" normalizeH="0" baseline="0" noProof="0">
              <a:ln>
                <a:noFill/>
              </a:ln>
              <a:solidFill>
                <a:prstClr val="black">
                  <a:lumMod val="85000"/>
                  <a:lumOff val="15000"/>
                </a:prstClr>
              </a:solidFill>
              <a:effectLst/>
              <a:uLnTx/>
              <a:uFillTx/>
              <a:latin typeface="Roboto"/>
              <a:ea typeface="Roboto"/>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Roboto"/>
              </a:rPr>
              <a:t>Chat: 10:00 - 6:00 PM EST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Roboto"/>
              </a:rPr>
              <a:t>Phone: 11:00 - 8:00 PM EST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Charitable Registration Number:</a:t>
            </a:r>
            <a:br>
              <a:rPr kumimoji="0" lang="en-US"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b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12391 6751 RR0002</a:t>
            </a:r>
            <a:endParaRPr kumimoji="0" lang="en-US" sz="1800" b="0" i="0" u="none" strike="noStrike" kern="1200" cap="none" spc="0" normalizeH="0" baseline="0" noProof="0">
              <a:ln>
                <a:noFill/>
              </a:ln>
              <a:solidFill>
                <a:prstClr val="black">
                  <a:lumMod val="85000"/>
                  <a:lumOff val="15000"/>
                </a:prstClr>
              </a:solidFill>
              <a:effectLst/>
              <a:uLnTx/>
              <a:uFillTx/>
              <a:latin typeface="Aptos" panose="021100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85000"/>
                    <a:lumOff val="15000"/>
                  </a:prstClr>
                </a:solidFill>
                <a:effectLst/>
                <a:uLnTx/>
                <a:uFillTx/>
                <a:latin typeface="Roboto"/>
                <a:ea typeface="Roboto"/>
                <a:cs typeface="+mn-cs"/>
              </a:rPr>
              <a:t>www.dukeofed.org</a:t>
            </a:r>
            <a:endPar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endParaRPr>
          </a:p>
        </p:txBody>
      </p:sp>
      <p:pic>
        <p:nvPicPr>
          <p:cNvPr id="5" name="Picture 4" descr="A black and white logo&#10;&#10;Description automatically generated with low confidence">
            <a:extLst>
              <a:ext uri="{FF2B5EF4-FFF2-40B4-BE49-F238E27FC236}">
                <a16:creationId xmlns:a16="http://schemas.microsoft.com/office/drawing/2014/main" id="{4A8F6405-5466-95A8-9B47-E1C2C4B41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619" y="3137753"/>
            <a:ext cx="594451" cy="594451"/>
          </a:xfrm>
          <a:prstGeom prst="rect">
            <a:avLst/>
          </a:prstGeom>
        </p:spPr>
      </p:pic>
      <p:pic>
        <p:nvPicPr>
          <p:cNvPr id="6" name="Picture 5" descr="Icon&#10;&#10;Description automatically generated">
            <a:extLst>
              <a:ext uri="{FF2B5EF4-FFF2-40B4-BE49-F238E27FC236}">
                <a16:creationId xmlns:a16="http://schemas.microsoft.com/office/drawing/2014/main" id="{FD787416-349B-8D68-7B09-CDBE46345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619" y="1957368"/>
            <a:ext cx="594450" cy="594450"/>
          </a:xfrm>
          <a:prstGeom prst="rect">
            <a:avLst/>
          </a:prstGeom>
        </p:spPr>
      </p:pic>
      <p:pic>
        <p:nvPicPr>
          <p:cNvPr id="8" name="Picture 7" descr="Icon&#10;&#10;Description automatically generated">
            <a:extLst>
              <a:ext uri="{FF2B5EF4-FFF2-40B4-BE49-F238E27FC236}">
                <a16:creationId xmlns:a16="http://schemas.microsoft.com/office/drawing/2014/main" id="{502026A7-16D3-0B7F-81C7-7356A93A6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619" y="3723689"/>
            <a:ext cx="594450" cy="594450"/>
          </a:xfrm>
          <a:prstGeom prst="rect">
            <a:avLst/>
          </a:prstGeom>
        </p:spPr>
      </p:pic>
      <p:pic>
        <p:nvPicPr>
          <p:cNvPr id="9" name="Picture 8" descr="Logo, icon&#10;&#10;Description automatically generated">
            <a:extLst>
              <a:ext uri="{FF2B5EF4-FFF2-40B4-BE49-F238E27FC236}">
                <a16:creationId xmlns:a16="http://schemas.microsoft.com/office/drawing/2014/main" id="{14540555-67DC-2B0B-BF6D-B96CE8E299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5619" y="2547561"/>
            <a:ext cx="594450" cy="594450"/>
          </a:xfrm>
          <a:prstGeom prst="rect">
            <a:avLst/>
          </a:prstGeom>
        </p:spPr>
      </p:pic>
      <p:sp>
        <p:nvSpPr>
          <p:cNvPr id="10" name="TextBox 9">
            <a:extLst>
              <a:ext uri="{FF2B5EF4-FFF2-40B4-BE49-F238E27FC236}">
                <a16:creationId xmlns:a16="http://schemas.microsoft.com/office/drawing/2014/main" id="{BD9A00B7-E3E8-94AB-921E-2DF451A93F7B}"/>
              </a:ext>
            </a:extLst>
          </p:cNvPr>
          <p:cNvSpPr txBox="1"/>
          <p:nvPr/>
        </p:nvSpPr>
        <p:spPr>
          <a:xfrm>
            <a:off x="7130069" y="2100687"/>
            <a:ext cx="2734937" cy="3419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@dukeofedcanada</a:t>
            </a:r>
            <a:endParaRPr kumimoji="0" lang="en-CA" sz="1600" b="0" i="0" u="none" strike="noStrike" kern="1200" cap="none" spc="0" normalizeH="0" baseline="0" noProof="0">
              <a:ln>
                <a:noFill/>
              </a:ln>
              <a:solidFill>
                <a:prstClr val="black">
                  <a:lumMod val="85000"/>
                  <a:lumOff val="15000"/>
                </a:prstClr>
              </a:solidFill>
              <a:effectLst/>
              <a:uLnTx/>
              <a:uFillTx/>
              <a:latin typeface="Roboto"/>
              <a:ea typeface="Roboto"/>
              <a:cs typeface="Calibri"/>
            </a:endParaRPr>
          </a:p>
        </p:txBody>
      </p:sp>
      <p:sp>
        <p:nvSpPr>
          <p:cNvPr id="11" name="TextBox 10">
            <a:extLst>
              <a:ext uri="{FF2B5EF4-FFF2-40B4-BE49-F238E27FC236}">
                <a16:creationId xmlns:a16="http://schemas.microsoft.com/office/drawing/2014/main" id="{0BE162E3-1E5D-40E6-C13F-C3A3C42B55AB}"/>
              </a:ext>
            </a:extLst>
          </p:cNvPr>
          <p:cNvSpPr txBox="1"/>
          <p:nvPr/>
        </p:nvSpPr>
        <p:spPr>
          <a:xfrm>
            <a:off x="7130068" y="2695137"/>
            <a:ext cx="2734937" cy="3419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@dukeofedcanada</a:t>
            </a:r>
            <a:endParaRPr kumimoji="0" lang="en-CA" sz="1600" b="0" i="0" u="none" strike="noStrike" kern="1200" cap="none" spc="0" normalizeH="0" baseline="0" noProof="0">
              <a:ln>
                <a:noFill/>
              </a:ln>
              <a:solidFill>
                <a:prstClr val="black">
                  <a:lumMod val="85000"/>
                  <a:lumOff val="15000"/>
                </a:prstClr>
              </a:solidFill>
              <a:effectLst/>
              <a:uLnTx/>
              <a:uFillTx/>
              <a:latin typeface="Roboto"/>
              <a:ea typeface="Roboto"/>
              <a:cs typeface="Calibri"/>
            </a:endParaRPr>
          </a:p>
        </p:txBody>
      </p:sp>
      <p:sp>
        <p:nvSpPr>
          <p:cNvPr id="12" name="TextBox 11">
            <a:extLst>
              <a:ext uri="{FF2B5EF4-FFF2-40B4-BE49-F238E27FC236}">
                <a16:creationId xmlns:a16="http://schemas.microsoft.com/office/drawing/2014/main" id="{B953BC26-C404-B694-A578-02595AC69AA7}"/>
              </a:ext>
            </a:extLst>
          </p:cNvPr>
          <p:cNvSpPr txBox="1"/>
          <p:nvPr/>
        </p:nvSpPr>
        <p:spPr>
          <a:xfrm>
            <a:off x="7130067" y="3285330"/>
            <a:ext cx="2734937" cy="3419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@dukeofedcanada</a:t>
            </a:r>
            <a:endParaRPr kumimoji="0" lang="en-CA" sz="1600" b="0" i="0" u="none" strike="noStrike" kern="1200" cap="none" spc="0" normalizeH="0" baseline="0" noProof="0">
              <a:ln>
                <a:noFill/>
              </a:ln>
              <a:solidFill>
                <a:prstClr val="black">
                  <a:lumMod val="85000"/>
                  <a:lumOff val="15000"/>
                </a:prstClr>
              </a:solidFill>
              <a:effectLst/>
              <a:uLnTx/>
              <a:uFillTx/>
              <a:latin typeface="Roboto"/>
              <a:ea typeface="Roboto"/>
              <a:cs typeface="Calibri"/>
            </a:endParaRPr>
          </a:p>
        </p:txBody>
      </p:sp>
      <p:sp>
        <p:nvSpPr>
          <p:cNvPr id="13" name="TextBox 10">
            <a:extLst>
              <a:ext uri="{FF2B5EF4-FFF2-40B4-BE49-F238E27FC236}">
                <a16:creationId xmlns:a16="http://schemas.microsoft.com/office/drawing/2014/main" id="{3430E8A1-56DC-E7B2-C476-9802722CFD27}"/>
              </a:ext>
            </a:extLst>
          </p:cNvPr>
          <p:cNvSpPr txBox="1"/>
          <p:nvPr/>
        </p:nvSpPr>
        <p:spPr>
          <a:xfrm>
            <a:off x="7130067" y="3828623"/>
            <a:ext cx="4474615" cy="3419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85000"/>
                    <a:lumOff val="15000"/>
                  </a:prstClr>
                </a:solidFill>
                <a:effectLst/>
                <a:uLnTx/>
                <a:uFillTx/>
                <a:latin typeface="Roboto"/>
                <a:ea typeface="Roboto"/>
                <a:cs typeface="+mn-cs"/>
              </a:rPr>
              <a:t>www.linkedin.com/company/dukeofedcanada</a:t>
            </a:r>
          </a:p>
        </p:txBody>
      </p:sp>
      <p:sp>
        <p:nvSpPr>
          <p:cNvPr id="14" name="TextBox 11">
            <a:extLst>
              <a:ext uri="{FF2B5EF4-FFF2-40B4-BE49-F238E27FC236}">
                <a16:creationId xmlns:a16="http://schemas.microsoft.com/office/drawing/2014/main" id="{7A5245AF-9BBB-0AFA-CC0A-4C83465BDFE4}"/>
              </a:ext>
            </a:extLst>
          </p:cNvPr>
          <p:cNvSpPr txBox="1"/>
          <p:nvPr/>
        </p:nvSpPr>
        <p:spPr>
          <a:xfrm>
            <a:off x="6297625" y="1507524"/>
            <a:ext cx="4013926"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Roboto" panose="02000000000000000000" pitchFamily="2" charset="0"/>
              </a:rPr>
              <a:t>FOLLOW US ON SOCIAL MEDIA!</a:t>
            </a:r>
            <a:endParaRPr kumimoji="0" lang="en-CA" sz="2000" b="0" i="0" u="none" strike="noStrike" kern="120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0345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3" name="Title 1">
            <a:extLst>
              <a:ext uri="{FF2B5EF4-FFF2-40B4-BE49-F238E27FC236}">
                <a16:creationId xmlns:a16="http://schemas.microsoft.com/office/drawing/2014/main" id="{90E30276-1A26-3F42-6C84-0A4590424C6C}"/>
              </a:ext>
            </a:extLst>
          </p:cNvPr>
          <p:cNvSpPr>
            <a:spLocks noGrp="1"/>
          </p:cNvSpPr>
          <p:nvPr/>
        </p:nvSpPr>
        <p:spPr>
          <a:xfrm>
            <a:off x="1418383" y="-144100"/>
            <a:ext cx="10729651" cy="95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a:latin typeface="Meta-Bold"/>
                <a:ea typeface="Calibri"/>
                <a:cs typeface="Calibri"/>
              </a:rPr>
              <a:t>Portfolio Development Certification: What's In It For You?</a:t>
            </a:r>
            <a:endParaRPr lang="en-US" sz="3200" b="1">
              <a:latin typeface="Meta-Bold"/>
            </a:endParaRPr>
          </a:p>
        </p:txBody>
      </p:sp>
      <p:sp>
        <p:nvSpPr>
          <p:cNvPr id="7" name="TextBox 6">
            <a:extLst>
              <a:ext uri="{FF2B5EF4-FFF2-40B4-BE49-F238E27FC236}">
                <a16:creationId xmlns:a16="http://schemas.microsoft.com/office/drawing/2014/main" id="{799C2719-CE04-0965-F6F2-474212C12166}"/>
              </a:ext>
            </a:extLst>
          </p:cNvPr>
          <p:cNvSpPr txBox="1"/>
          <p:nvPr/>
        </p:nvSpPr>
        <p:spPr>
          <a:xfrm>
            <a:off x="2466250" y="923755"/>
            <a:ext cx="950031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mn-lt"/>
                <a:cs typeface="+mn-lt"/>
              </a:rPr>
              <a:t>Boosts Employability &amp; Applications</a:t>
            </a:r>
            <a:r>
              <a:rPr lang="en-US" sz="2400" dirty="0">
                <a:latin typeface="Calibri"/>
                <a:ea typeface="+mn-lt"/>
                <a:cs typeface="+mn-lt"/>
              </a:rPr>
              <a:t>: A portfolio showcases your ability to tell your story, share your development and broad personal growth from the Award, enhancing job and post-secondary prospects.</a:t>
            </a:r>
            <a:endParaRPr lang="en-US" dirty="0">
              <a:latin typeface="Calibri"/>
              <a:ea typeface="Calibri"/>
              <a:cs typeface="Calibri"/>
            </a:endParaRPr>
          </a:p>
          <a:p>
            <a:endParaRPr lang="en-US" sz="2400" b="1">
              <a:latin typeface="Calibri"/>
              <a:ea typeface="+mn-lt"/>
              <a:cs typeface="+mn-lt"/>
            </a:endParaRPr>
          </a:p>
          <a:p>
            <a:r>
              <a:rPr lang="en-US" sz="2400" b="1" dirty="0">
                <a:latin typeface="Calibri"/>
                <a:ea typeface="+mn-lt"/>
                <a:cs typeface="+mn-lt"/>
              </a:rPr>
              <a:t>Holistic Skill Set</a:t>
            </a:r>
            <a:r>
              <a:rPr lang="en-US" sz="2400" dirty="0">
                <a:latin typeface="Calibri"/>
                <a:ea typeface="+mn-lt"/>
                <a:cs typeface="+mn-lt"/>
              </a:rPr>
              <a:t>: Complement your schoolwork with the Award’s soft skills (e.g., leadership, teamwork), creating a well-rounded profile.</a:t>
            </a:r>
            <a:endParaRPr lang="en-US" dirty="0">
              <a:latin typeface="Calibri"/>
              <a:ea typeface="Calibri"/>
              <a:cs typeface="Calibri"/>
            </a:endParaRPr>
          </a:p>
          <a:p>
            <a:endParaRPr lang="en-US" sz="2400" b="1">
              <a:latin typeface="Calibri"/>
              <a:ea typeface="+mn-lt"/>
              <a:cs typeface="+mn-lt"/>
            </a:endParaRPr>
          </a:p>
          <a:p>
            <a:pPr>
              <a:buFont typeface="Arial"/>
            </a:pPr>
            <a:r>
              <a:rPr lang="en-US" sz="2400" b="1" dirty="0">
                <a:latin typeface="Calibri"/>
                <a:ea typeface="+mn-lt"/>
                <a:cs typeface="+mn-lt"/>
              </a:rPr>
              <a:t>Competitive Edge</a:t>
            </a:r>
            <a:r>
              <a:rPr lang="en-US" sz="2400" dirty="0">
                <a:latin typeface="Calibri"/>
                <a:ea typeface="+mn-lt"/>
                <a:cs typeface="+mn-lt"/>
              </a:rPr>
              <a:t>: Demonstrates commitment and diverse achievements; providing an advantage in scholarships, job applications, and resilience. </a:t>
            </a:r>
            <a:endParaRPr lang="en-US" dirty="0">
              <a:latin typeface="Calibri"/>
              <a:ea typeface="Calibri"/>
              <a:cs typeface="Calibri"/>
            </a:endParaRPr>
          </a:p>
          <a:p>
            <a:endParaRPr lang="en-US" sz="2400" b="1">
              <a:latin typeface="Calibri"/>
              <a:ea typeface="+mn-lt"/>
              <a:cs typeface="+mn-lt"/>
            </a:endParaRPr>
          </a:p>
          <a:p>
            <a:pPr>
              <a:buFont typeface="Arial"/>
            </a:pPr>
            <a:r>
              <a:rPr lang="en-US" sz="2400" b="1" dirty="0">
                <a:latin typeface="Calibri"/>
                <a:ea typeface="+mn-lt"/>
                <a:cs typeface="+mn-lt"/>
              </a:rPr>
              <a:t>Personal Growth</a:t>
            </a:r>
            <a:r>
              <a:rPr lang="en-US" sz="2400" dirty="0">
                <a:latin typeface="Calibri"/>
                <a:ea typeface="+mn-lt"/>
                <a:cs typeface="+mn-lt"/>
              </a:rPr>
              <a:t>: Encourages reflection on experiences and motivates future career and educational goals.</a:t>
            </a:r>
            <a:endParaRPr lang="en-US" dirty="0"/>
          </a:p>
        </p:txBody>
      </p:sp>
      <p:pic>
        <p:nvPicPr>
          <p:cNvPr id="8" name="Graphic 7" descr="Inbox with solid fill">
            <a:extLst>
              <a:ext uri="{FF2B5EF4-FFF2-40B4-BE49-F238E27FC236}">
                <a16:creationId xmlns:a16="http://schemas.microsoft.com/office/drawing/2014/main" id="{2AF09812-2A7C-E7EF-0355-634BDCD80B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0903" y="915194"/>
            <a:ext cx="1055347" cy="844210"/>
          </a:xfrm>
          <a:prstGeom prst="rect">
            <a:avLst/>
          </a:prstGeom>
        </p:spPr>
      </p:pic>
      <p:pic>
        <p:nvPicPr>
          <p:cNvPr id="9" name="Graphic 8" descr="Gears with solid fill">
            <a:extLst>
              <a:ext uri="{FF2B5EF4-FFF2-40B4-BE49-F238E27FC236}">
                <a16:creationId xmlns:a16="http://schemas.microsoft.com/office/drawing/2014/main" id="{F1585918-58C7-BE8A-0FD7-DDD357D49F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8383" y="1949563"/>
            <a:ext cx="929595" cy="844210"/>
          </a:xfrm>
          <a:prstGeom prst="rect">
            <a:avLst/>
          </a:prstGeom>
        </p:spPr>
      </p:pic>
      <p:pic>
        <p:nvPicPr>
          <p:cNvPr id="10" name="Graphic 9" descr="Medal with solid fill">
            <a:extLst>
              <a:ext uri="{FF2B5EF4-FFF2-40B4-BE49-F238E27FC236}">
                <a16:creationId xmlns:a16="http://schemas.microsoft.com/office/drawing/2014/main" id="{BCA797F6-02B6-32CB-336B-E2AA4ECFC9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182" y="3154561"/>
            <a:ext cx="1059996" cy="844210"/>
          </a:xfrm>
          <a:prstGeom prst="rect">
            <a:avLst/>
          </a:prstGeom>
        </p:spPr>
      </p:pic>
      <p:pic>
        <p:nvPicPr>
          <p:cNvPr id="11" name="Graphic 10" descr="Plant with solid fill">
            <a:extLst>
              <a:ext uri="{FF2B5EF4-FFF2-40B4-BE49-F238E27FC236}">
                <a16:creationId xmlns:a16="http://schemas.microsoft.com/office/drawing/2014/main" id="{1CEAF326-F7D6-5521-099D-A25707E93D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98199" y="4188930"/>
            <a:ext cx="969961" cy="941501"/>
          </a:xfrm>
          <a:prstGeom prst="rect">
            <a:avLst/>
          </a:prstGeom>
        </p:spPr>
      </p:pic>
    </p:spTree>
    <p:extLst>
      <p:ext uri="{BB962C8B-B14F-4D97-AF65-F5344CB8AC3E}">
        <p14:creationId xmlns:p14="http://schemas.microsoft.com/office/powerpoint/2010/main" val="407192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3" name="Title 1">
            <a:extLst>
              <a:ext uri="{FF2B5EF4-FFF2-40B4-BE49-F238E27FC236}">
                <a16:creationId xmlns:a16="http://schemas.microsoft.com/office/drawing/2014/main" id="{90E30276-1A26-3F42-6C84-0A4590424C6C}"/>
              </a:ext>
            </a:extLst>
          </p:cNvPr>
          <p:cNvSpPr>
            <a:spLocks noGrp="1"/>
          </p:cNvSpPr>
          <p:nvPr/>
        </p:nvSpPr>
        <p:spPr>
          <a:xfrm>
            <a:off x="1452985" y="97536"/>
            <a:ext cx="11328950"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latin typeface="Meta-Bold"/>
                <a:ea typeface="Calibri"/>
                <a:cs typeface="Calibri"/>
              </a:rPr>
              <a:t>Using the ORB to Track and Showcase Your Achievements</a:t>
            </a:r>
            <a:r>
              <a:rPr lang="en-CA" sz="3400" b="1">
                <a:latin typeface="Meta-Bold"/>
                <a:ea typeface="Calibri"/>
                <a:cs typeface="Calibri"/>
              </a:rPr>
              <a:t>  </a:t>
            </a:r>
            <a:endParaRPr lang="en-US" sz="3400" b="1">
              <a:latin typeface="Meta-Bold"/>
            </a:endParaRPr>
          </a:p>
        </p:txBody>
      </p:sp>
      <p:pic>
        <p:nvPicPr>
          <p:cNvPr id="5" name="Picture 4">
            <a:extLst>
              <a:ext uri="{FF2B5EF4-FFF2-40B4-BE49-F238E27FC236}">
                <a16:creationId xmlns:a16="http://schemas.microsoft.com/office/drawing/2014/main" id="{509FECE5-B2BC-DAE0-BADB-C931D60C962E}"/>
              </a:ext>
            </a:extLst>
          </p:cNvPr>
          <p:cNvPicPr>
            <a:picLocks noChangeAspect="1"/>
          </p:cNvPicPr>
          <p:nvPr/>
        </p:nvPicPr>
        <p:blipFill>
          <a:blip r:embed="rId4"/>
          <a:stretch>
            <a:fillRect/>
          </a:stretch>
        </p:blipFill>
        <p:spPr>
          <a:xfrm>
            <a:off x="1358347" y="618435"/>
            <a:ext cx="10833654" cy="99392"/>
          </a:xfrm>
          <a:prstGeom prst="rect">
            <a:avLst/>
          </a:prstGeom>
        </p:spPr>
      </p:pic>
      <p:sp>
        <p:nvSpPr>
          <p:cNvPr id="2" name="TextBox 1">
            <a:extLst>
              <a:ext uri="{FF2B5EF4-FFF2-40B4-BE49-F238E27FC236}">
                <a16:creationId xmlns:a16="http://schemas.microsoft.com/office/drawing/2014/main" id="{534E0B80-D506-B2C1-A09B-E2981AA8CC36}"/>
              </a:ext>
            </a:extLst>
          </p:cNvPr>
          <p:cNvSpPr txBox="1"/>
          <p:nvPr/>
        </p:nvSpPr>
        <p:spPr>
          <a:xfrm>
            <a:off x="1452985" y="870852"/>
            <a:ext cx="642791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Calibri"/>
                <a:ea typeface="+mn-lt"/>
                <a:cs typeface="+mn-lt"/>
              </a:rPr>
              <a:t>This Portfolio Development micro certificate involves organizing and documenting your</a:t>
            </a:r>
            <a:r>
              <a:rPr lang="en-US" sz="2400" b="1" dirty="0">
                <a:latin typeface="Calibri"/>
                <a:ea typeface="+mn-lt"/>
                <a:cs typeface="+mn-lt"/>
              </a:rPr>
              <a:t> activities</a:t>
            </a:r>
            <a:r>
              <a:rPr lang="en-US" sz="2400" dirty="0">
                <a:latin typeface="Calibri"/>
                <a:ea typeface="+mn-lt"/>
                <a:cs typeface="+mn-lt"/>
              </a:rPr>
              <a:t> within the </a:t>
            </a:r>
            <a:r>
              <a:rPr lang="en-US" sz="2400" b="1" dirty="0">
                <a:latin typeface="Calibri"/>
                <a:ea typeface="+mn-lt"/>
                <a:cs typeface="+mn-lt"/>
              </a:rPr>
              <a:t>Online Record Book (ORB)</a:t>
            </a:r>
            <a:r>
              <a:rPr lang="en-US" sz="2400" dirty="0">
                <a:latin typeface="Calibri"/>
                <a:ea typeface="+mn-lt"/>
                <a:cs typeface="+mn-lt"/>
              </a:rPr>
              <a:t>.</a:t>
            </a:r>
            <a:endParaRPr lang="en-US" sz="2400" b="1" dirty="0">
              <a:latin typeface="Calibri"/>
              <a:ea typeface="+mn-lt"/>
              <a:cs typeface="+mn-lt"/>
            </a:endParaRPr>
          </a:p>
          <a:p>
            <a:pPr marL="342900" indent="-342900">
              <a:buFont typeface="Arial" panose="020B0604020202020204" pitchFamily="34" charset="0"/>
              <a:buChar char="•"/>
            </a:pPr>
            <a:r>
              <a:rPr lang="en-US" sz="2400" dirty="0">
                <a:latin typeface="Calibri"/>
                <a:ea typeface="+mn-lt"/>
                <a:cs typeface="+mn-lt"/>
              </a:rPr>
              <a:t>The ORB is a tool where you track your progress across </a:t>
            </a:r>
            <a:r>
              <a:rPr lang="en-US" sz="2400" b="1" dirty="0">
                <a:latin typeface="Calibri"/>
                <a:ea typeface="+mn-lt"/>
                <a:cs typeface="+mn-lt"/>
              </a:rPr>
              <a:t>Skills</a:t>
            </a:r>
            <a:r>
              <a:rPr lang="en-US" sz="2400" dirty="0">
                <a:latin typeface="Calibri"/>
                <a:ea typeface="+mn-lt"/>
                <a:cs typeface="+mn-lt"/>
              </a:rPr>
              <a:t>, </a:t>
            </a:r>
            <a:r>
              <a:rPr lang="en-US" sz="2400" b="1" dirty="0">
                <a:latin typeface="Calibri"/>
                <a:ea typeface="+mn-lt"/>
                <a:cs typeface="+mn-lt"/>
              </a:rPr>
              <a:t>Service</a:t>
            </a:r>
            <a:r>
              <a:rPr lang="en-US" sz="2400" dirty="0">
                <a:latin typeface="Calibri"/>
                <a:ea typeface="+mn-lt"/>
                <a:cs typeface="+mn-lt"/>
              </a:rPr>
              <a:t>, and </a:t>
            </a:r>
            <a:r>
              <a:rPr lang="en-US" sz="2400" b="1" dirty="0">
                <a:latin typeface="Calibri"/>
                <a:ea typeface="+mn-lt"/>
                <a:cs typeface="+mn-lt"/>
              </a:rPr>
              <a:t>Physical Recreation </a:t>
            </a:r>
            <a:r>
              <a:rPr lang="en-US" sz="2400" dirty="0">
                <a:latin typeface="Calibri"/>
                <a:ea typeface="+mn-lt"/>
                <a:cs typeface="+mn-lt"/>
              </a:rPr>
              <a:t>and record your </a:t>
            </a:r>
            <a:r>
              <a:rPr lang="en-US" sz="2400" b="1" dirty="0">
                <a:latin typeface="Calibri"/>
                <a:ea typeface="+mn-lt"/>
                <a:cs typeface="+mn-lt"/>
              </a:rPr>
              <a:t>Adventurous Journey!</a:t>
            </a:r>
            <a:endParaRPr lang="en-US" sz="2400" dirty="0">
              <a:latin typeface="Calibri"/>
              <a:ea typeface="+mn-lt"/>
              <a:cs typeface="+mn-lt"/>
            </a:endParaRPr>
          </a:p>
          <a:p>
            <a:pPr marL="342900" indent="-342900">
              <a:buFont typeface="Arial" panose="020B0604020202020204" pitchFamily="34" charset="0"/>
              <a:buChar char="•"/>
            </a:pPr>
            <a:r>
              <a:rPr lang="en-US" sz="2400" dirty="0">
                <a:latin typeface="Calibri"/>
                <a:ea typeface="+mn-lt"/>
                <a:cs typeface="+mn-lt"/>
              </a:rPr>
              <a:t>This helps you build a record of your journey that will highlight key achievements and personal development, acting as your portfolio.</a:t>
            </a:r>
          </a:p>
          <a:p>
            <a:pPr marL="342900" indent="-342900">
              <a:buFont typeface="Arial" panose="020B0604020202020204" pitchFamily="34" charset="0"/>
              <a:buChar char="•"/>
            </a:pPr>
            <a:r>
              <a:rPr lang="en-US" sz="2400" dirty="0">
                <a:latin typeface="Calibri"/>
                <a:ea typeface="+mn-lt"/>
                <a:cs typeface="+mn-lt"/>
              </a:rPr>
              <a:t>This is highly useful for future opportunities like jobs, scholarships, or further education.</a:t>
            </a:r>
            <a:endParaRPr lang="en-US" sz="2400" dirty="0">
              <a:latin typeface="Calibri"/>
              <a:ea typeface="Calibri"/>
              <a:cs typeface="Calibri"/>
            </a:endParaRPr>
          </a:p>
        </p:txBody>
      </p:sp>
      <p:pic>
        <p:nvPicPr>
          <p:cNvPr id="9" name="Picture 8" descr="A screenshot of a phone&#10;&#10;Description automatically generated">
            <a:extLst>
              <a:ext uri="{FF2B5EF4-FFF2-40B4-BE49-F238E27FC236}">
                <a16:creationId xmlns:a16="http://schemas.microsoft.com/office/drawing/2014/main" id="{FDBE7FD3-C121-BA52-55C2-FF0F35F32A4D}"/>
              </a:ext>
            </a:extLst>
          </p:cNvPr>
          <p:cNvPicPr>
            <a:picLocks noChangeAspect="1"/>
          </p:cNvPicPr>
          <p:nvPr/>
        </p:nvPicPr>
        <p:blipFill>
          <a:blip r:embed="rId5"/>
          <a:stretch>
            <a:fillRect/>
          </a:stretch>
        </p:blipFill>
        <p:spPr>
          <a:xfrm>
            <a:off x="8534400" y="897542"/>
            <a:ext cx="3449965" cy="4834191"/>
          </a:xfrm>
          <a:prstGeom prst="rect">
            <a:avLst/>
          </a:prstGeom>
          <a:ln>
            <a:solidFill>
              <a:srgbClr val="92D050"/>
            </a:solidFill>
          </a:ln>
        </p:spPr>
      </p:pic>
    </p:spTree>
    <p:extLst>
      <p:ext uri="{BB962C8B-B14F-4D97-AF65-F5344CB8AC3E}">
        <p14:creationId xmlns:p14="http://schemas.microsoft.com/office/powerpoint/2010/main" val="2009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7" name="Title 1">
            <a:extLst>
              <a:ext uri="{FF2B5EF4-FFF2-40B4-BE49-F238E27FC236}">
                <a16:creationId xmlns:a16="http://schemas.microsoft.com/office/drawing/2014/main" id="{49F02512-4282-21B8-23E1-C94048B9964C}"/>
              </a:ext>
            </a:extLst>
          </p:cNvPr>
          <p:cNvSpPr>
            <a:spLocks noGrp="1"/>
          </p:cNvSpPr>
          <p:nvPr/>
        </p:nvSpPr>
        <p:spPr>
          <a:xfrm>
            <a:off x="1448356" y="94442"/>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Choosing Your Major Section</a:t>
            </a:r>
            <a:endParaRPr lang="en-US" sz="3600" b="1">
              <a:latin typeface="Meta-Bold"/>
            </a:endParaRPr>
          </a:p>
        </p:txBody>
      </p:sp>
      <p:pic>
        <p:nvPicPr>
          <p:cNvPr id="9" name="Picture 8">
            <a:extLst>
              <a:ext uri="{FF2B5EF4-FFF2-40B4-BE49-F238E27FC236}">
                <a16:creationId xmlns:a16="http://schemas.microsoft.com/office/drawing/2014/main" id="{14A4C18E-9F90-DD51-656F-74D82A801C89}"/>
              </a:ext>
            </a:extLst>
          </p:cNvPr>
          <p:cNvPicPr>
            <a:picLocks noChangeAspect="1"/>
          </p:cNvPicPr>
          <p:nvPr/>
        </p:nvPicPr>
        <p:blipFill>
          <a:blip r:embed="rId4"/>
          <a:stretch>
            <a:fillRect/>
          </a:stretch>
        </p:blipFill>
        <p:spPr>
          <a:xfrm>
            <a:off x="1358346" y="557563"/>
            <a:ext cx="10833654" cy="99392"/>
          </a:xfrm>
          <a:prstGeom prst="rect">
            <a:avLst/>
          </a:prstGeom>
        </p:spPr>
      </p:pic>
      <p:pic>
        <p:nvPicPr>
          <p:cNvPr id="2" name="Picture 1" descr="A person juggling with balls&#10;&#10;Description automatically generated">
            <a:extLst>
              <a:ext uri="{FF2B5EF4-FFF2-40B4-BE49-F238E27FC236}">
                <a16:creationId xmlns:a16="http://schemas.microsoft.com/office/drawing/2014/main" id="{4946B036-4C57-50D6-E918-80B5CF41090D}"/>
              </a:ext>
            </a:extLst>
          </p:cNvPr>
          <p:cNvPicPr>
            <a:picLocks noChangeAspect="1"/>
          </p:cNvPicPr>
          <p:nvPr/>
        </p:nvPicPr>
        <p:blipFill>
          <a:blip r:embed="rId5"/>
          <a:stretch>
            <a:fillRect/>
          </a:stretch>
        </p:blipFill>
        <p:spPr>
          <a:xfrm>
            <a:off x="6113466" y="2276567"/>
            <a:ext cx="1066800" cy="1066800"/>
          </a:xfrm>
          <a:prstGeom prst="rect">
            <a:avLst/>
          </a:prstGeom>
        </p:spPr>
      </p:pic>
      <p:pic>
        <p:nvPicPr>
          <p:cNvPr id="3" name="Picture 2" descr="A yellow circle with a white figure and a ball&#10;&#10;Description automatically generated">
            <a:extLst>
              <a:ext uri="{FF2B5EF4-FFF2-40B4-BE49-F238E27FC236}">
                <a16:creationId xmlns:a16="http://schemas.microsoft.com/office/drawing/2014/main" id="{AFE08DAC-9A90-AE6E-08DA-3478F25F4C6F}"/>
              </a:ext>
            </a:extLst>
          </p:cNvPr>
          <p:cNvPicPr>
            <a:picLocks noChangeAspect="1"/>
          </p:cNvPicPr>
          <p:nvPr/>
        </p:nvPicPr>
        <p:blipFill>
          <a:blip r:embed="rId6"/>
          <a:stretch>
            <a:fillRect/>
          </a:stretch>
        </p:blipFill>
        <p:spPr>
          <a:xfrm>
            <a:off x="2500055" y="2270525"/>
            <a:ext cx="1076325" cy="1066800"/>
          </a:xfrm>
          <a:prstGeom prst="rect">
            <a:avLst/>
          </a:prstGeom>
        </p:spPr>
      </p:pic>
      <p:pic>
        <p:nvPicPr>
          <p:cNvPr id="4" name="Picture 3" descr="A white handshake in a pink circle&#10;&#10;Description automatically generated">
            <a:extLst>
              <a:ext uri="{FF2B5EF4-FFF2-40B4-BE49-F238E27FC236}">
                <a16:creationId xmlns:a16="http://schemas.microsoft.com/office/drawing/2014/main" id="{68DCBC19-07A5-4241-3C05-2A8C5417647F}"/>
              </a:ext>
            </a:extLst>
          </p:cNvPr>
          <p:cNvPicPr>
            <a:picLocks noChangeAspect="1"/>
          </p:cNvPicPr>
          <p:nvPr/>
        </p:nvPicPr>
        <p:blipFill>
          <a:blip r:embed="rId7"/>
          <a:stretch>
            <a:fillRect/>
          </a:stretch>
        </p:blipFill>
        <p:spPr>
          <a:xfrm>
            <a:off x="9958102" y="2261000"/>
            <a:ext cx="1066800" cy="1076325"/>
          </a:xfrm>
          <a:prstGeom prst="rect">
            <a:avLst/>
          </a:prstGeom>
        </p:spPr>
      </p:pic>
      <p:sp>
        <p:nvSpPr>
          <p:cNvPr id="8" name="TextBox 7">
            <a:extLst>
              <a:ext uri="{FF2B5EF4-FFF2-40B4-BE49-F238E27FC236}">
                <a16:creationId xmlns:a16="http://schemas.microsoft.com/office/drawing/2014/main" id="{B728216B-FA00-C7C0-5E4B-27710AFAA658}"/>
              </a:ext>
            </a:extLst>
          </p:cNvPr>
          <p:cNvSpPr txBox="1"/>
          <p:nvPr/>
        </p:nvSpPr>
        <p:spPr>
          <a:xfrm>
            <a:off x="1336974" y="3230389"/>
            <a:ext cx="340756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Physical Recreation</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58F07F1-B8CE-A53F-3614-3DE7D7FF8088}"/>
              </a:ext>
            </a:extLst>
          </p:cNvPr>
          <p:cNvSpPr txBox="1"/>
          <p:nvPr/>
        </p:nvSpPr>
        <p:spPr>
          <a:xfrm>
            <a:off x="5555374" y="3461675"/>
            <a:ext cx="21829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Skills</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809C08-B562-0B2A-2091-4B61029DFC28}"/>
              </a:ext>
            </a:extLst>
          </p:cNvPr>
          <p:cNvSpPr txBox="1"/>
          <p:nvPr/>
        </p:nvSpPr>
        <p:spPr>
          <a:xfrm>
            <a:off x="8993076" y="3230389"/>
            <a:ext cx="299685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Voluntary Service</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91A8684-BD64-A28B-53CC-EC5C6CFEB452}"/>
              </a:ext>
            </a:extLst>
          </p:cNvPr>
          <p:cNvSpPr txBox="1"/>
          <p:nvPr/>
        </p:nvSpPr>
        <p:spPr>
          <a:xfrm>
            <a:off x="1623702" y="704384"/>
            <a:ext cx="99932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Calibri"/>
                <a:ea typeface="Calibri"/>
                <a:cs typeface="Calibri"/>
              </a:rPr>
              <a:t>You'll complete an additional 13 weeks of activity in your Major section. Select ONE of the three sections that you're most passionate about to focus on!</a:t>
            </a:r>
            <a:r>
              <a:rPr lang="en-US" sz="2400" dirty="0">
                <a:latin typeface="Calibri"/>
                <a:ea typeface="Calibri"/>
                <a:cs typeface="Calibri"/>
              </a:rPr>
              <a:t> </a:t>
            </a:r>
            <a:r>
              <a:rPr lang="en-US" sz="2400" b="1" dirty="0">
                <a:latin typeface="Calibri"/>
                <a:ea typeface="Calibri"/>
                <a:cs typeface="Calibri"/>
              </a:rPr>
              <a:t>Keep in mind, you'll still need to participate in all three sections.</a:t>
            </a:r>
          </a:p>
        </p:txBody>
      </p:sp>
      <p:sp>
        <p:nvSpPr>
          <p:cNvPr id="13" name="TextBox 12">
            <a:extLst>
              <a:ext uri="{FF2B5EF4-FFF2-40B4-BE49-F238E27FC236}">
                <a16:creationId xmlns:a16="http://schemas.microsoft.com/office/drawing/2014/main" id="{96EC7E0B-5A4C-2D5D-5A93-E633E224012D}"/>
              </a:ext>
            </a:extLst>
          </p:cNvPr>
          <p:cNvSpPr txBox="1"/>
          <p:nvPr/>
        </p:nvSpPr>
        <p:spPr>
          <a:xfrm>
            <a:off x="5049360" y="4142978"/>
            <a:ext cx="3195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Do you enjoy learning new things or developing expertise in a hobby (e.g., coding, cooking, photography)?</a:t>
            </a:r>
          </a:p>
        </p:txBody>
      </p:sp>
      <p:sp>
        <p:nvSpPr>
          <p:cNvPr id="17" name="TextBox 16">
            <a:extLst>
              <a:ext uri="{FF2B5EF4-FFF2-40B4-BE49-F238E27FC236}">
                <a16:creationId xmlns:a16="http://schemas.microsoft.com/office/drawing/2014/main" id="{A6112566-7044-0299-8D57-0B5A37CABB75}"/>
              </a:ext>
            </a:extLst>
          </p:cNvPr>
          <p:cNvSpPr txBox="1"/>
          <p:nvPr/>
        </p:nvSpPr>
        <p:spPr>
          <a:xfrm>
            <a:off x="1440711" y="4155292"/>
            <a:ext cx="3195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Do you enjoy staying active and challenging yourself physically (e.g., sports, fitness, outdoor activities)?</a:t>
            </a:r>
          </a:p>
        </p:txBody>
      </p:sp>
      <p:sp>
        <p:nvSpPr>
          <p:cNvPr id="18" name="TextBox 17">
            <a:extLst>
              <a:ext uri="{FF2B5EF4-FFF2-40B4-BE49-F238E27FC236}">
                <a16:creationId xmlns:a16="http://schemas.microsoft.com/office/drawing/2014/main" id="{A558373C-6E00-14D0-E0EB-BC91BFF8233A}"/>
              </a:ext>
            </a:extLst>
          </p:cNvPr>
          <p:cNvSpPr txBox="1"/>
          <p:nvPr/>
        </p:nvSpPr>
        <p:spPr>
          <a:xfrm>
            <a:off x="8893994" y="4155553"/>
            <a:ext cx="3195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Are you passionate about helping others or making an impact in your community (e.g., volunteering, mentoring)?</a:t>
            </a:r>
          </a:p>
        </p:txBody>
      </p:sp>
    </p:spTree>
    <p:extLst>
      <p:ext uri="{BB962C8B-B14F-4D97-AF65-F5344CB8AC3E}">
        <p14:creationId xmlns:p14="http://schemas.microsoft.com/office/powerpoint/2010/main" val="77702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11" name="Title 1">
            <a:extLst>
              <a:ext uri="{FF2B5EF4-FFF2-40B4-BE49-F238E27FC236}">
                <a16:creationId xmlns:a16="http://schemas.microsoft.com/office/drawing/2014/main" id="{BDD27EA5-7F83-1107-17AF-BFA161DCF5F0}"/>
              </a:ext>
            </a:extLst>
          </p:cNvPr>
          <p:cNvSpPr>
            <a:spLocks noGrp="1"/>
          </p:cNvSpPr>
          <p:nvPr/>
        </p:nvSpPr>
        <p:spPr>
          <a:xfrm>
            <a:off x="1446837" y="158855"/>
            <a:ext cx="11564925"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Setting Up Your Activities in the ORB</a:t>
            </a:r>
            <a:endParaRPr lang="en-US" sz="3600" b="1">
              <a:latin typeface="Meta-Bold"/>
            </a:endParaRPr>
          </a:p>
        </p:txBody>
      </p:sp>
      <p:pic>
        <p:nvPicPr>
          <p:cNvPr id="13" name="Picture 12">
            <a:extLst>
              <a:ext uri="{FF2B5EF4-FFF2-40B4-BE49-F238E27FC236}">
                <a16:creationId xmlns:a16="http://schemas.microsoft.com/office/drawing/2014/main" id="{0E2ADEAF-8D76-ED50-A626-A55D6A7BC66D}"/>
              </a:ext>
            </a:extLst>
          </p:cNvPr>
          <p:cNvPicPr>
            <a:picLocks noChangeAspect="1"/>
          </p:cNvPicPr>
          <p:nvPr/>
        </p:nvPicPr>
        <p:blipFill>
          <a:blip r:embed="rId5"/>
          <a:stretch>
            <a:fillRect/>
          </a:stretch>
        </p:blipFill>
        <p:spPr>
          <a:xfrm>
            <a:off x="1358346" y="654908"/>
            <a:ext cx="10833654" cy="99392"/>
          </a:xfrm>
          <a:prstGeom prst="rect">
            <a:avLst/>
          </a:prstGeom>
        </p:spPr>
      </p:pic>
      <p:pic>
        <p:nvPicPr>
          <p:cNvPr id="14" name="Online Media 13" title="Setting up an activity">
            <a:hlinkClick r:id="" action="ppaction://media"/>
            <a:extLst>
              <a:ext uri="{FF2B5EF4-FFF2-40B4-BE49-F238E27FC236}">
                <a16:creationId xmlns:a16="http://schemas.microsoft.com/office/drawing/2014/main" id="{4D577271-AD0F-5F6F-FDEB-D76FC7D6B5EE}"/>
              </a:ext>
            </a:extLst>
          </p:cNvPr>
          <p:cNvPicPr>
            <a:picLocks noRot="1" noChangeAspect="1"/>
          </p:cNvPicPr>
          <p:nvPr>
            <a:videoFile r:link="rId1"/>
          </p:nvPr>
        </p:nvPicPr>
        <p:blipFill>
          <a:blip r:embed="rId6"/>
          <a:stretch>
            <a:fillRect/>
          </a:stretch>
        </p:blipFill>
        <p:spPr>
          <a:xfrm>
            <a:off x="2191164" y="961886"/>
            <a:ext cx="8849347" cy="4536661"/>
          </a:xfrm>
          <a:prstGeom prst="rect">
            <a:avLst/>
          </a:prstGeom>
          <a:ln w="12700">
            <a:solidFill>
              <a:schemeClr val="tx1"/>
            </a:solidFill>
          </a:ln>
        </p:spPr>
      </p:pic>
    </p:spTree>
    <p:extLst>
      <p:ext uri="{BB962C8B-B14F-4D97-AF65-F5344CB8AC3E}">
        <p14:creationId xmlns:p14="http://schemas.microsoft.com/office/powerpoint/2010/main" val="179989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39E849-CA22-2E61-71EE-8CEE5F155AD9}"/>
              </a:ext>
            </a:extLst>
          </p:cNvPr>
          <p:cNvSpPr>
            <a:spLocks noGrp="1"/>
          </p:cNvSpPr>
          <p:nvPr/>
        </p:nvSpPr>
        <p:spPr>
          <a:xfrm>
            <a:off x="1391190" y="73882"/>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ea typeface="+mj-lt"/>
                <a:cs typeface="+mj-lt"/>
              </a:rPr>
              <a:t>Use the Award Activity Zone for Ideas!</a:t>
            </a:r>
            <a:endParaRPr lang="en-US" sz="3200" dirty="0">
              <a:latin typeface="Aptos Display" panose="02110004020202020204"/>
              <a:ea typeface="Calibri"/>
              <a:cs typeface="Calibri"/>
            </a:endParaRPr>
          </a:p>
        </p:txBody>
      </p:sp>
      <p:sp>
        <p:nvSpPr>
          <p:cNvPr id="2" name="TextBox 1">
            <a:extLst>
              <a:ext uri="{FF2B5EF4-FFF2-40B4-BE49-F238E27FC236}">
                <a16:creationId xmlns:a16="http://schemas.microsoft.com/office/drawing/2014/main" id="{F7547D06-0A65-53BA-6467-FD36B9F72D0D}"/>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5" name="TextBox 4">
            <a:extLst>
              <a:ext uri="{FF2B5EF4-FFF2-40B4-BE49-F238E27FC236}">
                <a16:creationId xmlns:a16="http://schemas.microsoft.com/office/drawing/2014/main" id="{4D9608C2-E3F2-FBEC-8003-55775A934E97}"/>
              </a:ext>
            </a:extLst>
          </p:cNvPr>
          <p:cNvSpPr txBox="1"/>
          <p:nvPr/>
        </p:nvSpPr>
        <p:spPr>
          <a:xfrm>
            <a:off x="1391189" y="456555"/>
            <a:ext cx="10681205" cy="169277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Calibri"/>
                <a:ea typeface="Calibri"/>
                <a:cs typeface="Calibri"/>
              </a:rPr>
              <a:t>The skies the limited when it comes to what activities you can use for the Award! Reading, playing sports, cooking, volunteering, peer tutoring, school clubs, and more can be used for your Award!</a:t>
            </a:r>
          </a:p>
          <a:p>
            <a:pPr marL="342900" indent="-342900">
              <a:buFont typeface="Arial" panose="020B0604020202020204" pitchFamily="34" charset="0"/>
              <a:buChar char="•"/>
            </a:pPr>
            <a:r>
              <a:rPr lang="en-US" sz="2000" dirty="0">
                <a:latin typeface="Calibri"/>
                <a:ea typeface="Calibri"/>
                <a:cs typeface="Calibri"/>
              </a:rPr>
              <a:t>If it follows the 7 Elements of the Award Canada Way, then it can count toward the Award.</a:t>
            </a:r>
            <a:endParaRPr lang="en-US" sz="2000" dirty="0"/>
          </a:p>
          <a:p>
            <a:pPr marL="342900" indent="-342900">
              <a:buFont typeface="Arial" panose="020B0604020202020204" pitchFamily="34" charset="0"/>
              <a:buChar char="•"/>
            </a:pPr>
            <a:r>
              <a:rPr lang="en-US" sz="2000" dirty="0">
                <a:latin typeface="Calibri"/>
                <a:ea typeface="Calibri"/>
                <a:cs typeface="Calibri"/>
              </a:rPr>
              <a:t>Use the Activity Zone for ideas, and the “Does Your Activity Count” resource to see if it </a:t>
            </a:r>
            <a:r>
              <a:rPr lang="en-US" sz="2200" dirty="0">
                <a:latin typeface="Calibri"/>
                <a:ea typeface="Calibri"/>
                <a:cs typeface="Calibri"/>
              </a:rPr>
              <a:t>has the 7 elements.</a:t>
            </a:r>
            <a:endParaRPr lang="en-CA" sz="2200" dirty="0">
              <a:latin typeface="Calibri"/>
              <a:ea typeface="Calibri"/>
              <a:cs typeface="Calibri"/>
            </a:endParaRPr>
          </a:p>
        </p:txBody>
      </p:sp>
      <p:pic>
        <p:nvPicPr>
          <p:cNvPr id="8" name="Picture 7">
            <a:extLst>
              <a:ext uri="{FF2B5EF4-FFF2-40B4-BE49-F238E27FC236}">
                <a16:creationId xmlns:a16="http://schemas.microsoft.com/office/drawing/2014/main" id="{FF142D99-9CEF-E352-0F60-078C470BCFE7}"/>
              </a:ext>
            </a:extLst>
          </p:cNvPr>
          <p:cNvPicPr>
            <a:picLocks noChangeAspect="1"/>
          </p:cNvPicPr>
          <p:nvPr/>
        </p:nvPicPr>
        <p:blipFill>
          <a:blip r:embed="rId4"/>
          <a:stretch>
            <a:fillRect/>
          </a:stretch>
        </p:blipFill>
        <p:spPr>
          <a:xfrm>
            <a:off x="1865815" y="2451152"/>
            <a:ext cx="4615245" cy="3040410"/>
          </a:xfrm>
          <a:prstGeom prst="rect">
            <a:avLst/>
          </a:prstGeom>
          <a:ln>
            <a:solidFill>
              <a:srgbClr val="00B0F0"/>
            </a:solidFill>
          </a:ln>
        </p:spPr>
      </p:pic>
      <p:pic>
        <p:nvPicPr>
          <p:cNvPr id="14" name="Picture 13">
            <a:extLst>
              <a:ext uri="{FF2B5EF4-FFF2-40B4-BE49-F238E27FC236}">
                <a16:creationId xmlns:a16="http://schemas.microsoft.com/office/drawing/2014/main" id="{9A74DFA9-60C5-AA67-02F1-5421FEA4DFA0}"/>
              </a:ext>
            </a:extLst>
          </p:cNvPr>
          <p:cNvPicPr>
            <a:picLocks noChangeAspect="1"/>
          </p:cNvPicPr>
          <p:nvPr/>
        </p:nvPicPr>
        <p:blipFill>
          <a:blip r:embed="rId5"/>
          <a:stretch>
            <a:fillRect/>
          </a:stretch>
        </p:blipFill>
        <p:spPr>
          <a:xfrm>
            <a:off x="7441067" y="2130186"/>
            <a:ext cx="4329661" cy="3063036"/>
          </a:xfrm>
          <a:prstGeom prst="rect">
            <a:avLst/>
          </a:prstGeom>
          <a:ln>
            <a:solidFill>
              <a:srgbClr val="00B0F0"/>
            </a:solidFill>
          </a:ln>
        </p:spPr>
      </p:pic>
      <p:sp>
        <p:nvSpPr>
          <p:cNvPr id="15" name="TextBox 14">
            <a:extLst>
              <a:ext uri="{FF2B5EF4-FFF2-40B4-BE49-F238E27FC236}">
                <a16:creationId xmlns:a16="http://schemas.microsoft.com/office/drawing/2014/main" id="{1D993230-CC7E-1045-2EDB-EF5E791D4DF5}"/>
              </a:ext>
            </a:extLst>
          </p:cNvPr>
          <p:cNvSpPr txBox="1"/>
          <p:nvPr/>
        </p:nvSpPr>
        <p:spPr>
          <a:xfrm>
            <a:off x="7293320" y="5193222"/>
            <a:ext cx="4898680" cy="584775"/>
          </a:xfrm>
          <a:prstGeom prst="rect">
            <a:avLst/>
          </a:prstGeom>
          <a:noFill/>
        </p:spPr>
        <p:txBody>
          <a:bodyPr wrap="square" rtlCol="0">
            <a:spAutoFit/>
          </a:bodyPr>
          <a:lstStyle/>
          <a:p>
            <a:r>
              <a:rPr lang="en-CA" sz="1600">
                <a:latin typeface="Calibri" panose="020F0502020204030204" pitchFamily="34" charset="0"/>
                <a:ea typeface="Calibri" panose="020F0502020204030204" pitchFamily="34" charset="0"/>
                <a:cs typeface="Calibri" panose="020F0502020204030204" pitchFamily="34" charset="0"/>
                <a:hlinkClick r:id="rId6"/>
              </a:rPr>
              <a:t>https://www.dukeofed.org/wp-content/uploads/2024/08/Does-your-activity-count.pdf</a:t>
            </a:r>
            <a:endParaRPr lang="en-CA" sz="160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23B7C48-4BFE-4645-275C-29F20B1F3BD1}"/>
              </a:ext>
            </a:extLst>
          </p:cNvPr>
          <p:cNvSpPr txBox="1"/>
          <p:nvPr/>
        </p:nvSpPr>
        <p:spPr>
          <a:xfrm>
            <a:off x="2013561" y="5447300"/>
            <a:ext cx="4319752" cy="338554"/>
          </a:xfrm>
          <a:prstGeom prst="rect">
            <a:avLst/>
          </a:prstGeom>
          <a:noFill/>
        </p:spPr>
        <p:txBody>
          <a:bodyPr wrap="square" rtlCol="0">
            <a:spAutoFit/>
          </a:bodyPr>
          <a:lstStyle/>
          <a:p>
            <a:r>
              <a:rPr lang="en-CA" sz="1600">
                <a:latin typeface="Calibri" panose="020F0502020204030204" pitchFamily="34" charset="0"/>
                <a:ea typeface="Calibri" panose="020F0502020204030204" pitchFamily="34" charset="0"/>
                <a:cs typeface="Calibri" panose="020F0502020204030204" pitchFamily="34" charset="0"/>
                <a:hlinkClick r:id="rId7"/>
              </a:rPr>
              <a:t>https://www.dukeofed.org/award-activity-zone/</a:t>
            </a:r>
            <a:endParaRPr lang="en-CA" sz="16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87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6" name="Title 1">
            <a:extLst>
              <a:ext uri="{FF2B5EF4-FFF2-40B4-BE49-F238E27FC236}">
                <a16:creationId xmlns:a16="http://schemas.microsoft.com/office/drawing/2014/main" id="{3639E849-CA22-2E61-71EE-8CEE5F155AD9}"/>
              </a:ext>
            </a:extLst>
          </p:cNvPr>
          <p:cNvSpPr>
            <a:spLocks noGrp="1"/>
          </p:cNvSpPr>
          <p:nvPr/>
        </p:nvSpPr>
        <p:spPr>
          <a:xfrm>
            <a:off x="1372366" y="70563"/>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Setting Your SMART Goals</a:t>
            </a:r>
            <a:endParaRPr lang="en-US" sz="3600" b="1">
              <a:latin typeface="Meta-Bold"/>
            </a:endParaRPr>
          </a:p>
        </p:txBody>
      </p:sp>
      <p:pic>
        <p:nvPicPr>
          <p:cNvPr id="8" name="Picture 7">
            <a:extLst>
              <a:ext uri="{FF2B5EF4-FFF2-40B4-BE49-F238E27FC236}">
                <a16:creationId xmlns:a16="http://schemas.microsoft.com/office/drawing/2014/main" id="{3BB15ACD-B116-BE0E-86CF-7816A2F36BD9}"/>
              </a:ext>
            </a:extLst>
          </p:cNvPr>
          <p:cNvPicPr>
            <a:picLocks noChangeAspect="1"/>
          </p:cNvPicPr>
          <p:nvPr/>
        </p:nvPicPr>
        <p:blipFill>
          <a:blip r:embed="rId4"/>
          <a:stretch>
            <a:fillRect/>
          </a:stretch>
        </p:blipFill>
        <p:spPr>
          <a:xfrm>
            <a:off x="1358347" y="618435"/>
            <a:ext cx="10833654" cy="99392"/>
          </a:xfrm>
          <a:prstGeom prst="rect">
            <a:avLst/>
          </a:prstGeom>
        </p:spPr>
      </p:pic>
      <p:sp>
        <p:nvSpPr>
          <p:cNvPr id="2" name="TextBox 1">
            <a:extLst>
              <a:ext uri="{FF2B5EF4-FFF2-40B4-BE49-F238E27FC236}">
                <a16:creationId xmlns:a16="http://schemas.microsoft.com/office/drawing/2014/main" id="{119C3D64-1FB1-6BF1-E960-E6E5B907CE76}"/>
              </a:ext>
            </a:extLst>
          </p:cNvPr>
          <p:cNvSpPr txBox="1"/>
          <p:nvPr/>
        </p:nvSpPr>
        <p:spPr>
          <a:xfrm>
            <a:off x="1714054" y="718594"/>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rgbClr val="FF0000"/>
                </a:solidFill>
              </a:rPr>
              <a:t>S</a:t>
            </a:r>
          </a:p>
        </p:txBody>
      </p:sp>
      <p:sp>
        <p:nvSpPr>
          <p:cNvPr id="3" name="TextBox 2">
            <a:extLst>
              <a:ext uri="{FF2B5EF4-FFF2-40B4-BE49-F238E27FC236}">
                <a16:creationId xmlns:a16="http://schemas.microsoft.com/office/drawing/2014/main" id="{F62CF292-DCDC-8223-8DE7-3225E403E665}"/>
              </a:ext>
            </a:extLst>
          </p:cNvPr>
          <p:cNvSpPr txBox="1"/>
          <p:nvPr/>
        </p:nvSpPr>
        <p:spPr>
          <a:xfrm>
            <a:off x="1615731" y="1491734"/>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rgbClr val="FFC000"/>
                </a:solidFill>
                <a:latin typeface="Calibri" panose="020F0502020204030204" pitchFamily="34" charset="0"/>
                <a:ea typeface="Calibri" panose="020F0502020204030204" pitchFamily="34" charset="0"/>
                <a:cs typeface="Calibri" panose="020F0502020204030204" pitchFamily="34" charset="0"/>
              </a:rPr>
              <a:t>M</a:t>
            </a:r>
          </a:p>
        </p:txBody>
      </p:sp>
      <p:sp>
        <p:nvSpPr>
          <p:cNvPr id="4" name="TextBox 3">
            <a:extLst>
              <a:ext uri="{FF2B5EF4-FFF2-40B4-BE49-F238E27FC236}">
                <a16:creationId xmlns:a16="http://schemas.microsoft.com/office/drawing/2014/main" id="{ED438664-801F-BB46-D947-0D6418FFAB48}"/>
              </a:ext>
            </a:extLst>
          </p:cNvPr>
          <p:cNvSpPr txBox="1"/>
          <p:nvPr/>
        </p:nvSpPr>
        <p:spPr>
          <a:xfrm>
            <a:off x="1714053" y="2266023"/>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rgbClr val="00B050"/>
                </a:solidFill>
                <a:latin typeface="Calibri" panose="020F0502020204030204" pitchFamily="34" charset="0"/>
                <a:ea typeface="Calibri" panose="020F0502020204030204" pitchFamily="34" charset="0"/>
                <a:cs typeface="Calibri" panose="020F0502020204030204" pitchFamily="34" charset="0"/>
              </a:rPr>
              <a:t>A</a:t>
            </a:r>
          </a:p>
        </p:txBody>
      </p:sp>
      <p:sp>
        <p:nvSpPr>
          <p:cNvPr id="7" name="TextBox 6">
            <a:extLst>
              <a:ext uri="{FF2B5EF4-FFF2-40B4-BE49-F238E27FC236}">
                <a16:creationId xmlns:a16="http://schemas.microsoft.com/office/drawing/2014/main" id="{2BB528CE-DAA7-5D7E-6D20-499DC9E6A76B}"/>
              </a:ext>
            </a:extLst>
          </p:cNvPr>
          <p:cNvSpPr txBox="1"/>
          <p:nvPr/>
        </p:nvSpPr>
        <p:spPr>
          <a:xfrm>
            <a:off x="1745401" y="3040312"/>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600" b="1">
                <a:solidFill>
                  <a:srgbClr val="00B0F0"/>
                </a:solidFill>
                <a:latin typeface="Calibri" panose="020F0502020204030204" pitchFamily="34" charset="0"/>
                <a:ea typeface="Calibri" panose="020F0502020204030204" pitchFamily="34" charset="0"/>
                <a:cs typeface="Calibri" panose="020F0502020204030204" pitchFamily="34" charset="0"/>
              </a:rPr>
              <a:t>R</a:t>
            </a:r>
          </a:p>
        </p:txBody>
      </p:sp>
      <p:sp>
        <p:nvSpPr>
          <p:cNvPr id="9" name="TextBox 8">
            <a:extLst>
              <a:ext uri="{FF2B5EF4-FFF2-40B4-BE49-F238E27FC236}">
                <a16:creationId xmlns:a16="http://schemas.microsoft.com/office/drawing/2014/main" id="{8F401DBC-45E6-BCF2-7CDD-752A5C33C83E}"/>
              </a:ext>
            </a:extLst>
          </p:cNvPr>
          <p:cNvSpPr txBox="1"/>
          <p:nvPr/>
        </p:nvSpPr>
        <p:spPr>
          <a:xfrm>
            <a:off x="1776749" y="3814219"/>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T</a:t>
            </a:r>
          </a:p>
        </p:txBody>
      </p:sp>
      <p:sp>
        <p:nvSpPr>
          <p:cNvPr id="10" name="TextBox 9">
            <a:extLst>
              <a:ext uri="{FF2B5EF4-FFF2-40B4-BE49-F238E27FC236}">
                <a16:creationId xmlns:a16="http://schemas.microsoft.com/office/drawing/2014/main" id="{1EAB4461-0C21-7200-A597-DE89F143F069}"/>
              </a:ext>
            </a:extLst>
          </p:cNvPr>
          <p:cNvSpPr txBox="1"/>
          <p:nvPr/>
        </p:nvSpPr>
        <p:spPr>
          <a:xfrm>
            <a:off x="3130031" y="1114391"/>
            <a:ext cx="6869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What do you want to achieve?</a:t>
            </a:r>
          </a:p>
        </p:txBody>
      </p:sp>
      <p:sp>
        <p:nvSpPr>
          <p:cNvPr id="11" name="TextBox 10">
            <a:extLst>
              <a:ext uri="{FF2B5EF4-FFF2-40B4-BE49-F238E27FC236}">
                <a16:creationId xmlns:a16="http://schemas.microsoft.com/office/drawing/2014/main" id="{FE00E57B-778E-B07D-6E96-E0779872F20B}"/>
              </a:ext>
            </a:extLst>
          </p:cNvPr>
          <p:cNvSpPr txBox="1"/>
          <p:nvPr/>
        </p:nvSpPr>
        <p:spPr>
          <a:xfrm>
            <a:off x="3127589" y="1813971"/>
            <a:ext cx="83699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What is your target and how will you measure your progress?</a:t>
            </a:r>
          </a:p>
        </p:txBody>
      </p:sp>
      <p:sp>
        <p:nvSpPr>
          <p:cNvPr id="12" name="TextBox 11">
            <a:extLst>
              <a:ext uri="{FF2B5EF4-FFF2-40B4-BE49-F238E27FC236}">
                <a16:creationId xmlns:a16="http://schemas.microsoft.com/office/drawing/2014/main" id="{CE52D0AB-7F62-1DEE-FA48-1146F365D485}"/>
              </a:ext>
            </a:extLst>
          </p:cNvPr>
          <p:cNvSpPr txBox="1"/>
          <p:nvPr/>
        </p:nvSpPr>
        <p:spPr>
          <a:xfrm>
            <a:off x="3130031" y="2610575"/>
            <a:ext cx="6869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What do you need to do to achieve your goal?</a:t>
            </a:r>
          </a:p>
        </p:txBody>
      </p:sp>
      <p:sp>
        <p:nvSpPr>
          <p:cNvPr id="13" name="TextBox 12">
            <a:extLst>
              <a:ext uri="{FF2B5EF4-FFF2-40B4-BE49-F238E27FC236}">
                <a16:creationId xmlns:a16="http://schemas.microsoft.com/office/drawing/2014/main" id="{C20E6AA4-C9FA-4C82-1D10-DDD24B3E0D34}"/>
              </a:ext>
            </a:extLst>
          </p:cNvPr>
          <p:cNvSpPr txBox="1"/>
          <p:nvPr/>
        </p:nvSpPr>
        <p:spPr>
          <a:xfrm>
            <a:off x="3127589" y="3371780"/>
            <a:ext cx="87985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Do you have the ability, time, and resources to achieve your goal?</a:t>
            </a:r>
          </a:p>
        </p:txBody>
      </p:sp>
      <p:sp>
        <p:nvSpPr>
          <p:cNvPr id="14" name="TextBox 13">
            <a:extLst>
              <a:ext uri="{FF2B5EF4-FFF2-40B4-BE49-F238E27FC236}">
                <a16:creationId xmlns:a16="http://schemas.microsoft.com/office/drawing/2014/main" id="{C8DEB11D-41C2-EB0E-EF54-2FF26536DB67}"/>
              </a:ext>
            </a:extLst>
          </p:cNvPr>
          <p:cNvSpPr txBox="1"/>
          <p:nvPr/>
        </p:nvSpPr>
        <p:spPr>
          <a:xfrm>
            <a:off x="3127589" y="4039003"/>
            <a:ext cx="87985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How often will you work towards your goal and when will you achieve it by?</a:t>
            </a:r>
          </a:p>
        </p:txBody>
      </p:sp>
      <p:sp>
        <p:nvSpPr>
          <p:cNvPr id="15" name="TextBox 14">
            <a:extLst>
              <a:ext uri="{FF2B5EF4-FFF2-40B4-BE49-F238E27FC236}">
                <a16:creationId xmlns:a16="http://schemas.microsoft.com/office/drawing/2014/main" id="{789EE9DA-B5AC-F810-2798-E3CEF2C61354}"/>
              </a:ext>
            </a:extLst>
          </p:cNvPr>
          <p:cNvSpPr txBox="1"/>
          <p:nvPr/>
        </p:nvSpPr>
        <p:spPr>
          <a:xfrm>
            <a:off x="1685764" y="5196944"/>
            <a:ext cx="97622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Calibri"/>
                <a:cs typeface="Calibri"/>
              </a:rPr>
              <a:t>Setting SMART goals will increase your chances of achieving success.</a:t>
            </a:r>
            <a:endParaRPr lang="en-US"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6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6" name="Title 1">
            <a:extLst>
              <a:ext uri="{FF2B5EF4-FFF2-40B4-BE49-F238E27FC236}">
                <a16:creationId xmlns:a16="http://schemas.microsoft.com/office/drawing/2014/main" id="{3639E849-CA22-2E61-71EE-8CEE5F155AD9}"/>
              </a:ext>
            </a:extLst>
          </p:cNvPr>
          <p:cNvSpPr>
            <a:spLocks noGrp="1"/>
          </p:cNvSpPr>
          <p:nvPr/>
        </p:nvSpPr>
        <p:spPr>
          <a:xfrm>
            <a:off x="1433320" y="88416"/>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SMART Goal Examples</a:t>
            </a:r>
            <a:endParaRPr lang="en-US" sz="3600" b="1">
              <a:latin typeface="Meta-Bold"/>
            </a:endParaRPr>
          </a:p>
        </p:txBody>
      </p:sp>
      <p:pic>
        <p:nvPicPr>
          <p:cNvPr id="8" name="Picture 7">
            <a:extLst>
              <a:ext uri="{FF2B5EF4-FFF2-40B4-BE49-F238E27FC236}">
                <a16:creationId xmlns:a16="http://schemas.microsoft.com/office/drawing/2014/main" id="{3BB15ACD-B116-BE0E-86CF-7816A2F36BD9}"/>
              </a:ext>
            </a:extLst>
          </p:cNvPr>
          <p:cNvPicPr>
            <a:picLocks noChangeAspect="1"/>
          </p:cNvPicPr>
          <p:nvPr/>
        </p:nvPicPr>
        <p:blipFill>
          <a:blip r:embed="rId4"/>
          <a:stretch>
            <a:fillRect/>
          </a:stretch>
        </p:blipFill>
        <p:spPr>
          <a:xfrm>
            <a:off x="1358347" y="618435"/>
            <a:ext cx="10833654" cy="99392"/>
          </a:xfrm>
          <a:prstGeom prst="rect">
            <a:avLst/>
          </a:prstGeom>
        </p:spPr>
      </p:pic>
      <p:pic>
        <p:nvPicPr>
          <p:cNvPr id="17" name="Picture 16" descr="A person juggling with balls&#10;&#10;Description automatically generated">
            <a:extLst>
              <a:ext uri="{FF2B5EF4-FFF2-40B4-BE49-F238E27FC236}">
                <a16:creationId xmlns:a16="http://schemas.microsoft.com/office/drawing/2014/main" id="{763D92E1-B105-3F1B-D593-24F22A882E56}"/>
              </a:ext>
            </a:extLst>
          </p:cNvPr>
          <p:cNvPicPr>
            <a:picLocks noChangeAspect="1"/>
          </p:cNvPicPr>
          <p:nvPr/>
        </p:nvPicPr>
        <p:blipFill>
          <a:blip r:embed="rId5"/>
          <a:stretch>
            <a:fillRect/>
          </a:stretch>
        </p:blipFill>
        <p:spPr>
          <a:xfrm>
            <a:off x="1578170" y="2642790"/>
            <a:ext cx="1066800" cy="1066800"/>
          </a:xfrm>
          <a:prstGeom prst="rect">
            <a:avLst/>
          </a:prstGeom>
        </p:spPr>
      </p:pic>
      <p:pic>
        <p:nvPicPr>
          <p:cNvPr id="19" name="Picture 18" descr="A yellow circle with a white figure and a ball&#10;&#10;Description automatically generated">
            <a:extLst>
              <a:ext uri="{FF2B5EF4-FFF2-40B4-BE49-F238E27FC236}">
                <a16:creationId xmlns:a16="http://schemas.microsoft.com/office/drawing/2014/main" id="{94720CF8-C656-FC96-B301-39F2BE8AA093}"/>
              </a:ext>
            </a:extLst>
          </p:cNvPr>
          <p:cNvPicPr>
            <a:picLocks noChangeAspect="1"/>
          </p:cNvPicPr>
          <p:nvPr/>
        </p:nvPicPr>
        <p:blipFill>
          <a:blip r:embed="rId6"/>
          <a:stretch>
            <a:fillRect/>
          </a:stretch>
        </p:blipFill>
        <p:spPr>
          <a:xfrm>
            <a:off x="1549415" y="958354"/>
            <a:ext cx="1076325" cy="1066800"/>
          </a:xfrm>
          <a:prstGeom prst="rect">
            <a:avLst/>
          </a:prstGeom>
        </p:spPr>
      </p:pic>
      <p:pic>
        <p:nvPicPr>
          <p:cNvPr id="21" name="Picture 20" descr="A white handshake in a pink circle&#10;&#10;Description automatically generated">
            <a:extLst>
              <a:ext uri="{FF2B5EF4-FFF2-40B4-BE49-F238E27FC236}">
                <a16:creationId xmlns:a16="http://schemas.microsoft.com/office/drawing/2014/main" id="{F34A9F52-0920-7DBA-E0A9-34AC37AFA656}"/>
              </a:ext>
            </a:extLst>
          </p:cNvPr>
          <p:cNvPicPr>
            <a:picLocks noChangeAspect="1"/>
          </p:cNvPicPr>
          <p:nvPr/>
        </p:nvPicPr>
        <p:blipFill>
          <a:blip r:embed="rId7"/>
          <a:stretch>
            <a:fillRect/>
          </a:stretch>
        </p:blipFill>
        <p:spPr>
          <a:xfrm>
            <a:off x="1558940" y="4294684"/>
            <a:ext cx="1066800" cy="1076325"/>
          </a:xfrm>
          <a:prstGeom prst="rect">
            <a:avLst/>
          </a:prstGeom>
        </p:spPr>
      </p:pic>
      <p:sp>
        <p:nvSpPr>
          <p:cNvPr id="23" name="TextBox 22">
            <a:extLst>
              <a:ext uri="{FF2B5EF4-FFF2-40B4-BE49-F238E27FC236}">
                <a16:creationId xmlns:a16="http://schemas.microsoft.com/office/drawing/2014/main" id="{2D00E67E-AC8A-A308-2BE0-97A00418811F}"/>
              </a:ext>
            </a:extLst>
          </p:cNvPr>
          <p:cNvSpPr txBox="1"/>
          <p:nvPr/>
        </p:nvSpPr>
        <p:spPr>
          <a:xfrm>
            <a:off x="2875473" y="908849"/>
            <a:ext cx="915398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0000"/>
                </a:solidFill>
                <a:latin typeface="Calibri"/>
                <a:ea typeface="+mn-lt"/>
                <a:cs typeface="+mn-lt"/>
              </a:rPr>
              <a:t>Physical Recreation</a:t>
            </a:r>
            <a:r>
              <a:rPr lang="en-US" sz="2400" dirty="0">
                <a:solidFill>
                  <a:srgbClr val="000000"/>
                </a:solidFill>
                <a:latin typeface="Calibri"/>
                <a:ea typeface="+mn-lt"/>
                <a:cs typeface="+mn-lt"/>
              </a:rPr>
              <a:t>: </a:t>
            </a:r>
            <a:r>
              <a:rPr lang="en-US" sz="2400" dirty="0">
                <a:solidFill>
                  <a:srgbClr val="000000"/>
                </a:solidFill>
                <a:ea typeface="+mn-lt"/>
                <a:cs typeface="+mn-lt"/>
              </a:rPr>
              <a:t>Over the next 13 weeks, I will play basketball once a week at the community center, dedicating 1 hour. I want to improve my stamina and shooting so I can carry on through the entire game.</a:t>
            </a:r>
          </a:p>
        </p:txBody>
      </p:sp>
      <p:sp>
        <p:nvSpPr>
          <p:cNvPr id="24" name="TextBox 23">
            <a:extLst>
              <a:ext uri="{FF2B5EF4-FFF2-40B4-BE49-F238E27FC236}">
                <a16:creationId xmlns:a16="http://schemas.microsoft.com/office/drawing/2014/main" id="{70E72E27-B748-06AD-95A3-0B9719DDD7D8}"/>
              </a:ext>
            </a:extLst>
          </p:cNvPr>
          <p:cNvSpPr txBox="1"/>
          <p:nvPr/>
        </p:nvSpPr>
        <p:spPr>
          <a:xfrm>
            <a:off x="2882243" y="2642790"/>
            <a:ext cx="91539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mn-lt"/>
                <a:cs typeface="+mn-lt"/>
              </a:rPr>
              <a:t>Skills</a:t>
            </a:r>
            <a:r>
              <a:rPr lang="en-US" sz="2400" dirty="0">
                <a:latin typeface="Calibri"/>
                <a:ea typeface="+mn-lt"/>
                <a:cs typeface="+mn-lt"/>
              </a:rPr>
              <a:t>: </a:t>
            </a:r>
            <a:r>
              <a:rPr lang="en-US" sz="2400" dirty="0">
                <a:ea typeface="+mn-lt"/>
                <a:cs typeface="+mn-lt"/>
              </a:rPr>
              <a:t>For the next 13 weeks, I will spend 1 hour each Sunday afternoon trying out a new recipe, incorporating diverse ingredients and cooking techniques to improve my culinary skills.</a:t>
            </a:r>
          </a:p>
        </p:txBody>
      </p:sp>
      <p:sp>
        <p:nvSpPr>
          <p:cNvPr id="25" name="TextBox 24">
            <a:extLst>
              <a:ext uri="{FF2B5EF4-FFF2-40B4-BE49-F238E27FC236}">
                <a16:creationId xmlns:a16="http://schemas.microsoft.com/office/drawing/2014/main" id="{BA30322F-BA4F-9385-0144-17791D0EB52B}"/>
              </a:ext>
            </a:extLst>
          </p:cNvPr>
          <p:cNvSpPr txBox="1"/>
          <p:nvPr/>
        </p:nvSpPr>
        <p:spPr>
          <a:xfrm>
            <a:off x="2882243" y="4295222"/>
            <a:ext cx="915398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mn-lt"/>
                <a:cs typeface="+mn-lt"/>
              </a:rPr>
              <a:t>Voluntary Service</a:t>
            </a:r>
            <a:r>
              <a:rPr lang="en-US" sz="2400" dirty="0">
                <a:latin typeface="Calibri"/>
                <a:ea typeface="+mn-lt"/>
                <a:cs typeface="+mn-lt"/>
              </a:rPr>
              <a:t>: </a:t>
            </a:r>
            <a:r>
              <a:rPr lang="en-US" sz="2400" dirty="0">
                <a:ea typeface="+mn-lt"/>
                <a:cs typeface="+mn-lt"/>
              </a:rPr>
              <a:t>Over the next 13 weeks, I will spend 1 hour per week researching and gaining deeper knowledge on coding and creating/editing videos to post on YouTube and socials as part of the school yearbook committee.</a:t>
            </a:r>
          </a:p>
        </p:txBody>
      </p:sp>
    </p:spTree>
    <p:extLst>
      <p:ext uri="{BB962C8B-B14F-4D97-AF65-F5344CB8AC3E}">
        <p14:creationId xmlns:p14="http://schemas.microsoft.com/office/powerpoint/2010/main" val="24196441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05B3968-48CC-4CA2-8102-EE6406B0857F}" vid="{B20C5894-E0C6-4D64-93E3-B812F79BB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CF5FE9F3ED7346957FF1B8CF3CEF88" ma:contentTypeVersion="26" ma:contentTypeDescription="Crée un document." ma:contentTypeScope="" ma:versionID="2a7c233c69fd3fd431148f199cb59a1a">
  <xsd:schema xmlns:xsd="http://www.w3.org/2001/XMLSchema" xmlns:xs="http://www.w3.org/2001/XMLSchema" xmlns:p="http://schemas.microsoft.com/office/2006/metadata/properties" xmlns:ns1="http://schemas.microsoft.com/sharepoint/v3" xmlns:ns2="67b8e64d-1aae-45b2-9e98-892fa801a2c5" xmlns:ns3="63e0993c-bbfb-40b3-ac1d-d53c280ab75a" xmlns:ns4="http://schemas.microsoft.com/sharepoint/v4" targetNamespace="http://schemas.microsoft.com/office/2006/metadata/properties" ma:root="true" ma:fieldsID="781486a5082c3de9da62baef07363cc0" ns1:_="" ns2:_="" ns3:_="" ns4:_="">
    <xsd:import namespace="http://schemas.microsoft.com/sharepoint/v3"/>
    <xsd:import namespace="67b8e64d-1aae-45b2-9e98-892fa801a2c5"/>
    <xsd:import namespace="63e0993c-bbfb-40b3-ac1d-d53c280ab75a"/>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anager" minOccurs="0"/>
                <xsd:element ref="ns2:MediaLengthInSeconds" minOccurs="0"/>
                <xsd:element ref="ns4:IconOverlay"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Propriétés de la stratégie de conformité unifiée" ma:hidden="true" ma:internalName="_ip_UnifiedCompliancePolicyProperties">
      <xsd:simpleType>
        <xsd:restriction base="dms:Note"/>
      </xsd:simpleType>
    </xsd:element>
    <xsd:element name="_ip_UnifiedCompliancePolicyUIAction" ma:index="29"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b8e64d-1aae-45b2-9e98-892fa801a2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anager" ma:index="20" nillable="true" ma:displayName="Content Manager" ma:format="Dropdown" ma:internalName="Manager">
      <xsd:complexType>
        <xsd:complexContent>
          <xsd:extension base="dms:MultiChoiceFillIn">
            <xsd:sequence>
              <xsd:element name="Value" maxOccurs="unbounded" minOccurs="0" nillable="true">
                <xsd:simpleType>
                  <xsd:union memberTypes="dms:Text">
                    <xsd:simpleType>
                      <xsd:restriction base="dms:Choice">
                        <xsd:enumeration value="Stephen De-Wint"/>
                        <xsd:enumeration value="Victoria Selano"/>
                        <xsd:enumeration value="Trudy Carlisle"/>
                        <xsd:enumeration value="Mark Little"/>
                      </xsd:restriction>
                    </xsd:simpleType>
                  </xsd:union>
                </xsd:simple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96d35247-315e-4060-a134-4e7a814c45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0993c-bbfb-40b3-ac1d-d53c280ab75a"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e6413646-41ec-4d59-a3d7-083e104d5393}" ma:internalName="TaxCatchAll" ma:showField="CatchAllData" ma:web="63e0993c-bbfb-40b3-ac1d-d53c280ab75a">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Mots clés d’entreprise" ma:fieldId="{23f27201-bee3-471e-b2e7-b64fd8b7ca38}" ma:taxonomyMulti="true" ma:sspId="96d35247-315e-4060-a134-4e7a814c45bd"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nager xmlns="67b8e64d-1aae-45b2-9e98-892fa801a2c5" xsi:nil="true"/>
    <IconOverlay xmlns="http://schemas.microsoft.com/sharepoint/v4" xsi:nil="true"/>
    <lcf76f155ced4ddcb4097134ff3c332f xmlns="67b8e64d-1aae-45b2-9e98-892fa801a2c5">
      <Terms xmlns="http://schemas.microsoft.com/office/infopath/2007/PartnerControls"/>
    </lcf76f155ced4ddcb4097134ff3c332f>
    <TaxCatchAll xmlns="63e0993c-bbfb-40b3-ac1d-d53c280ab75a" xsi:nil="true"/>
    <_ip_UnifiedCompliancePolicyUIAction xmlns="http://schemas.microsoft.com/sharepoint/v3" xsi:nil="true"/>
    <_ip_UnifiedCompliancePolicyProperties xmlns="http://schemas.microsoft.com/sharepoint/v3" xsi:nil="true"/>
    <TaxKeywordTaxHTField xmlns="63e0993c-bbfb-40b3-ac1d-d53c280ab75a">
      <Terms xmlns="http://schemas.microsoft.com/office/infopath/2007/PartnerControls"/>
    </TaxKeywordTaxHTField>
  </documentManagement>
</p:properties>
</file>

<file path=customXml/itemProps1.xml><?xml version="1.0" encoding="utf-8"?>
<ds:datastoreItem xmlns:ds="http://schemas.openxmlformats.org/officeDocument/2006/customXml" ds:itemID="{BFF901D7-CE0A-4919-BD7B-6276F4EC6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b8e64d-1aae-45b2-9e98-892fa801a2c5"/>
    <ds:schemaRef ds:uri="63e0993c-bbfb-40b3-ac1d-d53c280ab75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772AA-7CE3-4F66-8AFE-04DE64ABBC0A}">
  <ds:schemaRefs>
    <ds:schemaRef ds:uri="http://schemas.microsoft.com/sharepoint/v3/contenttype/forms"/>
  </ds:schemaRefs>
</ds:datastoreItem>
</file>

<file path=customXml/itemProps3.xml><?xml version="1.0" encoding="utf-8"?>
<ds:datastoreItem xmlns:ds="http://schemas.openxmlformats.org/officeDocument/2006/customXml" ds:itemID="{3BC3DF36-4C2C-46A0-BD91-9EDA828498E1}">
  <ds:schemaRefs>
    <ds:schemaRef ds:uri="63e0993c-bbfb-40b3-ac1d-d53c280ab75a"/>
    <ds:schemaRef ds:uri="67b8e64d-1aae-45b2-9e98-892fa801a2c5"/>
    <ds:schemaRef ds:uri="http://schemas.microsoft.com/office/2006/metadata/properties"/>
    <ds:schemaRef ds:uri="http://schemas.microsoft.com/office/infopath/2007/PartnerControls"/>
    <ds:schemaRef ds:uri="http://schemas.microsoft.com/sharepoint/v3"/>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20</Slides>
  <Notes>18</Notes>
  <HiddenSlides>1</HiddenSlide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1_Office Theme</vt:lpstr>
      <vt:lpstr>Read Me First: Teacher Instructions </vt:lpstr>
      <vt:lpstr>Award Canada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Use the Award’s AI Chat Bot to Help you Make SMART Goals! </vt:lpstr>
      <vt:lpstr>Présentation PowerPoint</vt:lpstr>
      <vt:lpstr>Making SMART Goals with AI </vt:lpstr>
      <vt:lpstr>Présentation PowerPoint</vt:lpstr>
      <vt:lpstr>Présentation PowerPoint</vt:lpstr>
      <vt:lpstr>Présentation PowerPoint</vt:lpstr>
      <vt:lpstr>Présentation PowerPoint</vt:lpstr>
      <vt:lpstr>Présentation PowerPoint</vt:lpstr>
      <vt:lpstr>Présentation PowerPoint</vt:lpstr>
      <vt:lpstr>Congratulations!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Myles</dc:creator>
  <cp:revision>101</cp:revision>
  <dcterms:created xsi:type="dcterms:W3CDTF">2024-09-18T20:12:50Z</dcterms:created>
  <dcterms:modified xsi:type="dcterms:W3CDTF">2025-01-30T16:30:24Z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0x01010047CF5FE9F3ED7346957FF1B8CF3CEF88</vt:lpwstr>
  </property>
  <property fmtid="{D5CDD505-2E9C-101B-9397-08002B2CF9AE}" pid="3" name="MediaServiceImageTags">
    <vt:lpwstr/>
  </property>
  <property fmtid="{D5CDD505-2E9C-101B-9397-08002B2CF9AE}" pid="4" name="MSIP_Label_b0205b6a-7178-46a8-88e5-db3a7908e4ca_Enabled">
    <vt:lpwstr>true</vt:lpwstr>
  </property>
  <property fmtid="{D5CDD505-2E9C-101B-9397-08002B2CF9AE}" pid="5" name="MSIP_Label_b0205b6a-7178-46a8-88e5-db3a7908e4ca_SetDate">
    <vt:lpwstr>2024-10-09T20:10:30Z</vt:lpwstr>
  </property>
  <property fmtid="{D5CDD505-2E9C-101B-9397-08002B2CF9AE}" pid="6" name="MSIP_Label_b0205b6a-7178-46a8-88e5-db3a7908e4ca_Method">
    <vt:lpwstr>Standard</vt:lpwstr>
  </property>
  <property fmtid="{D5CDD505-2E9C-101B-9397-08002B2CF9AE}" pid="7" name="MSIP_Label_b0205b6a-7178-46a8-88e5-db3a7908e4ca_Name">
    <vt:lpwstr>defa4170-0d19-0005-0004-bc88714345d2</vt:lpwstr>
  </property>
  <property fmtid="{D5CDD505-2E9C-101B-9397-08002B2CF9AE}" pid="8" name="MSIP_Label_b0205b6a-7178-46a8-88e5-db3a7908e4ca_SiteId">
    <vt:lpwstr>f19a70ce-2e8d-4305-a6ea-1d9e8c4c3bb7</vt:lpwstr>
  </property>
  <property fmtid="{D5CDD505-2E9C-101B-9397-08002B2CF9AE}" pid="9" name="MSIP_Label_b0205b6a-7178-46a8-88e5-db3a7908e4ca_ActionId">
    <vt:lpwstr>2e434375-a543-41e5-becc-942e2fdb88b7</vt:lpwstr>
  </property>
  <property fmtid="{D5CDD505-2E9C-101B-9397-08002B2CF9AE}" pid="10" name="MSIP_Label_b0205b6a-7178-46a8-88e5-db3a7908e4ca_ContentBits">
    <vt:lpwstr>0</vt:lpwstr>
  </property>
  <property fmtid="{D5CDD505-2E9C-101B-9397-08002B2CF9AE}" pid="11" name="TaxKeyword">
    <vt:lpwstr/>
  </property>
</Properties>
</file>